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s://crewai.com" TargetMode="External"/><Relationship Id="rId12" Type="http://schemas.openxmlformats.org/officeDocument/2006/relationships/hyperlink" Target="https://openai.com" TargetMode="External"/><Relationship Id="rId13" Type="http://schemas.openxmlformats.org/officeDocument/2006/relationships/hyperlink" Target="https://streamlit.io" TargetMode="External"/><Relationship Id="rId14" Type="http://schemas.openxmlformats.org/officeDocument/2006/relationships/hyperlink" Target="mailto:bvaisser@gmail.com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5" Type="http://schemas.openxmlformats.org/officeDocument/2006/relationships/slideLayout" Target="../slideLayouts/slideLayout3.xml"/><Relationship Id="rId1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21449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Retail AI Final Project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3951446"/>
            <a:ext cx="7468553" cy="1256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 machine learning pipeline for retail analytics, powered by CrewAI agents for automated data analysis, feature engineering, and model training.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5812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287893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418862" y="691396"/>
            <a:ext cx="7208996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implements an end-to-end ML pipeline using CrewAI's multi-agent framework to automate the complete workflow from data ingestion to model deployment.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418862" y="1183719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18862" y="152554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ML Pipeline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Three specialised crews handling data analysis, feature engineering, and model evaluation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418862" y="172974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CrewAI Integration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Intelligent agents coordinating complex ML workflows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418862" y="193393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UI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Streamlit application for easy interaction</a:t>
            </a: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418862" y="213812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REST API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Flask API for programmatic access</a:t>
            </a:r>
            <a:endParaRPr lang="en-US" sz="800" dirty="0"/>
          </a:p>
        </p:txBody>
      </p:sp>
      <p:sp>
        <p:nvSpPr>
          <p:cNvPr id="10" name="Text 7"/>
          <p:cNvSpPr/>
          <p:nvPr/>
        </p:nvSpPr>
        <p:spPr>
          <a:xfrm>
            <a:off x="418862" y="234231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Reporting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Automated generation of EDA reports, model cards, and evaluation metrics</a:t>
            </a:r>
            <a:endParaRPr lang="en-US" sz="800" dirty="0"/>
          </a:p>
        </p:txBody>
      </p:sp>
      <p:sp>
        <p:nvSpPr>
          <p:cNvPr id="11" name="Text 8"/>
          <p:cNvSpPr/>
          <p:nvPr/>
        </p:nvSpPr>
        <p:spPr>
          <a:xfrm>
            <a:off x="418862" y="2667000"/>
            <a:ext cx="160770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Quick Results Summary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418862" y="3061097"/>
            <a:ext cx="353901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0.9989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1572339" y="353734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Performance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18862" y="3754041"/>
            <a:ext cx="353901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R² = 0.9989 (99.89% accuracy) - Excellent model fit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4088725" y="3061097"/>
            <a:ext cx="353913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3,636</a:t>
            </a:r>
            <a:endParaRPr lang="en-US" sz="2700" dirty="0"/>
          </a:p>
        </p:txBody>
      </p:sp>
      <p:sp>
        <p:nvSpPr>
          <p:cNvPr id="16" name="Text 13"/>
          <p:cNvSpPr/>
          <p:nvPr/>
        </p:nvSpPr>
        <p:spPr>
          <a:xfrm>
            <a:off x="5242203" y="353734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4088725" y="3754041"/>
            <a:ext cx="353913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3,636 records processed, 19 engineered features</a:t>
            </a:r>
            <a:endParaRPr lang="en-US" sz="800" dirty="0"/>
          </a:p>
        </p:txBody>
      </p:sp>
      <p:sp>
        <p:nvSpPr>
          <p:cNvPr id="18" name="Text 15"/>
          <p:cNvSpPr/>
          <p:nvPr/>
        </p:nvSpPr>
        <p:spPr>
          <a:xfrm>
            <a:off x="2253734" y="4183380"/>
            <a:ext cx="353913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0.0760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3407212" y="4659630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Performance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2253734" y="4876324"/>
            <a:ext cx="353913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RMSE = 0.0760, MAE = 0.0426 on 728 test samples</a:t>
            </a:r>
            <a:endParaRPr lang="en-US" sz="800" dirty="0"/>
          </a:p>
        </p:txBody>
      </p:sp>
      <p:sp>
        <p:nvSpPr>
          <p:cNvPr id="21" name="Text 18"/>
          <p:cNvSpPr/>
          <p:nvPr/>
        </p:nvSpPr>
        <p:spPr>
          <a:xfrm>
            <a:off x="418862" y="516171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Best Predictors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Time-based features (hour of day, weekday, month)</a:t>
            </a:r>
            <a:endParaRPr lang="en-US" sz="800" dirty="0"/>
          </a:p>
        </p:txBody>
      </p:sp>
      <p:sp>
        <p:nvSpPr>
          <p:cNvPr id="22" name="Text 19"/>
          <p:cNvSpPr/>
          <p:nvPr/>
        </p:nvSpPr>
        <p:spPr>
          <a:xfrm>
            <a:off x="418862" y="5486400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Structure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418862" y="5828228"/>
            <a:ext cx="7208996" cy="5018484"/>
          </a:xfrm>
          <a:prstGeom prst="roundRect">
            <a:avLst>
              <a:gd name="adj" fmla="val 3130"/>
            </a:avLst>
          </a:prstGeom>
          <a:solidFill>
            <a:srgbClr val="0D0D3B"/>
          </a:solidFill>
          <a:ln/>
        </p:spPr>
      </p:sp>
      <p:sp>
        <p:nvSpPr>
          <p:cNvPr id="24" name="Shape 21"/>
          <p:cNvSpPr/>
          <p:nvPr/>
        </p:nvSpPr>
        <p:spPr>
          <a:xfrm>
            <a:off x="413742" y="5828228"/>
            <a:ext cx="7219236" cy="5018484"/>
          </a:xfrm>
          <a:prstGeom prst="roundRect">
            <a:avLst>
              <a:gd name="adj" fmla="val 313"/>
            </a:avLst>
          </a:prstGeom>
          <a:solidFill>
            <a:srgbClr val="0D0D3B"/>
          </a:solidFill>
          <a:ln/>
        </p:spPr>
      </p:sp>
      <p:sp>
        <p:nvSpPr>
          <p:cNvPr id="25" name="Text 22"/>
          <p:cNvSpPr/>
          <p:nvPr/>
        </p:nvSpPr>
        <p:spPr>
          <a:xfrm>
            <a:off x="518398" y="5906691"/>
            <a:ext cx="7009924" cy="486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retail_ai_final_project/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data/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raw/              # Raw data from Kaggle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interim/          # Cleaned data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└── processed/        # Feature-engineered data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artifacts/            # Generated outputs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eda_report.html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insights.md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dataset_contract.json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model.pkl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evaluation_report.md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└── model_card.md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app/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streamlit_app.py  # Interactive web UI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└── flask_app.py      # REST API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crew/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agents.yaml       # Agent definitions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tasks.yaml        # Task definitions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└── crew_flow.py      # Main orchestration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src/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data_analyst/     # Data ingestion, cleaning, EDA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├── data_scientist/   # Feature engineering, modeling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   └── utils/            # Shared utilities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│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notebooks/            # Jupyter notebooks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418862" y="1100375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Installation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418862" y="11292007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Prerequisites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418862" y="1163383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3.10 - 3.13</a:t>
            </a:r>
            <a:endParaRPr lang="en-US" sz="800" dirty="0"/>
          </a:p>
        </p:txBody>
      </p:sp>
      <p:sp>
        <p:nvSpPr>
          <p:cNvPr id="29" name="Text 26"/>
          <p:cNvSpPr/>
          <p:nvPr/>
        </p:nvSpPr>
        <p:spPr>
          <a:xfrm>
            <a:off x="418862" y="1183802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or uv package manager</a:t>
            </a:r>
            <a:endParaRPr lang="en-US" sz="800" dirty="0"/>
          </a:p>
        </p:txBody>
      </p:sp>
      <p:sp>
        <p:nvSpPr>
          <p:cNvPr id="30" name="Text 27"/>
          <p:cNvSpPr/>
          <p:nvPr/>
        </p:nvSpPr>
        <p:spPr>
          <a:xfrm>
            <a:off x="418862" y="12162711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Setup</a:t>
            </a:r>
            <a:endParaRPr lang="en-US" sz="1150" dirty="0"/>
          </a:p>
        </p:txBody>
      </p:sp>
      <p:sp>
        <p:nvSpPr>
          <p:cNvPr id="31" name="Text 28"/>
          <p:cNvSpPr/>
          <p:nvPr/>
        </p:nvSpPr>
        <p:spPr>
          <a:xfrm>
            <a:off x="418862" y="12504539"/>
            <a:ext cx="104656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800" dirty="0"/>
          </a:p>
        </p:txBody>
      </p:sp>
      <p:sp>
        <p:nvSpPr>
          <p:cNvPr id="32" name="Shape 29"/>
          <p:cNvSpPr/>
          <p:nvPr/>
        </p:nvSpPr>
        <p:spPr>
          <a:xfrm>
            <a:off x="418862" y="12667059"/>
            <a:ext cx="7208996" cy="1524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33" name="Text 30"/>
          <p:cNvSpPr/>
          <p:nvPr/>
        </p:nvSpPr>
        <p:spPr>
          <a:xfrm>
            <a:off x="418862" y="12749808"/>
            <a:ext cx="2299692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Clone or navigate to the project directory</a:t>
            </a:r>
            <a:endParaRPr lang="en-US" sz="950" dirty="0"/>
          </a:p>
        </p:txBody>
      </p:sp>
      <p:sp>
        <p:nvSpPr>
          <p:cNvPr id="34" name="Shape 31"/>
          <p:cNvSpPr/>
          <p:nvPr/>
        </p:nvSpPr>
        <p:spPr>
          <a:xfrm>
            <a:off x="418862" y="13021508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35" name="Shape 32"/>
          <p:cNvSpPr/>
          <p:nvPr/>
        </p:nvSpPr>
        <p:spPr>
          <a:xfrm>
            <a:off x="413742" y="13021508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36" name="Text 33"/>
          <p:cNvSpPr/>
          <p:nvPr/>
        </p:nvSpPr>
        <p:spPr>
          <a:xfrm>
            <a:off x="518398" y="13099971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retail_ai_final_project</a:t>
            </a:r>
            <a:endParaRPr lang="en-US" sz="800" dirty="0"/>
          </a:p>
        </p:txBody>
      </p:sp>
      <p:sp>
        <p:nvSpPr>
          <p:cNvPr id="37" name="Text 34"/>
          <p:cNvSpPr/>
          <p:nvPr/>
        </p:nvSpPr>
        <p:spPr>
          <a:xfrm>
            <a:off x="418862" y="13529191"/>
            <a:ext cx="104656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800" dirty="0"/>
          </a:p>
        </p:txBody>
      </p:sp>
      <p:sp>
        <p:nvSpPr>
          <p:cNvPr id="38" name="Shape 35"/>
          <p:cNvSpPr/>
          <p:nvPr/>
        </p:nvSpPr>
        <p:spPr>
          <a:xfrm>
            <a:off x="418862" y="13691711"/>
            <a:ext cx="7208996" cy="1524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39" name="Text 36"/>
          <p:cNvSpPr/>
          <p:nvPr/>
        </p:nvSpPr>
        <p:spPr>
          <a:xfrm>
            <a:off x="418862" y="13774460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 dependencies</a:t>
            </a:r>
            <a:endParaRPr lang="en-US" sz="950" dirty="0"/>
          </a:p>
        </p:txBody>
      </p:sp>
      <p:sp>
        <p:nvSpPr>
          <p:cNvPr id="40" name="Text 37"/>
          <p:cNvSpPr/>
          <p:nvPr/>
        </p:nvSpPr>
        <p:spPr>
          <a:xfrm>
            <a:off x="418862" y="1399115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Using pip:</a:t>
            </a:r>
            <a:endParaRPr lang="en-US" sz="800" dirty="0"/>
          </a:p>
        </p:txBody>
      </p:sp>
      <p:sp>
        <p:nvSpPr>
          <p:cNvPr id="41" name="Shape 38"/>
          <p:cNvSpPr/>
          <p:nvPr/>
        </p:nvSpPr>
        <p:spPr>
          <a:xfrm>
            <a:off x="418862" y="14276546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42" name="Shape 39"/>
          <p:cNvSpPr/>
          <p:nvPr/>
        </p:nvSpPr>
        <p:spPr>
          <a:xfrm>
            <a:off x="413742" y="14276546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43" name="Text 40"/>
          <p:cNvSpPr/>
          <p:nvPr/>
        </p:nvSpPr>
        <p:spPr>
          <a:xfrm>
            <a:off x="518398" y="14355008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800" dirty="0"/>
          </a:p>
        </p:txBody>
      </p:sp>
      <p:sp>
        <p:nvSpPr>
          <p:cNvPr id="44" name="Text 41"/>
          <p:cNvSpPr/>
          <p:nvPr/>
        </p:nvSpPr>
        <p:spPr>
          <a:xfrm>
            <a:off x="418862" y="1471886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 using uv (recommended):</a:t>
            </a:r>
            <a:endParaRPr lang="en-US" sz="800" dirty="0"/>
          </a:p>
        </p:txBody>
      </p:sp>
      <p:sp>
        <p:nvSpPr>
          <p:cNvPr id="45" name="Shape 42"/>
          <p:cNvSpPr/>
          <p:nvPr/>
        </p:nvSpPr>
        <p:spPr>
          <a:xfrm>
            <a:off x="418862" y="15004256"/>
            <a:ext cx="7208996" cy="492204"/>
          </a:xfrm>
          <a:prstGeom prst="roundRect">
            <a:avLst>
              <a:gd name="adj" fmla="val 31916"/>
            </a:avLst>
          </a:prstGeom>
          <a:solidFill>
            <a:srgbClr val="0D0D3B"/>
          </a:solidFill>
          <a:ln/>
        </p:spPr>
      </p:sp>
      <p:sp>
        <p:nvSpPr>
          <p:cNvPr id="46" name="Shape 43"/>
          <p:cNvSpPr/>
          <p:nvPr/>
        </p:nvSpPr>
        <p:spPr>
          <a:xfrm>
            <a:off x="413742" y="15004256"/>
            <a:ext cx="7219236" cy="492204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47" name="Text 44"/>
          <p:cNvSpPr/>
          <p:nvPr/>
        </p:nvSpPr>
        <p:spPr>
          <a:xfrm>
            <a:off x="518398" y="15082718"/>
            <a:ext cx="7009924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uv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uv sync</a:t>
            </a:r>
            <a:endParaRPr lang="en-US" sz="800" dirty="0"/>
          </a:p>
        </p:txBody>
      </p:sp>
      <p:sp>
        <p:nvSpPr>
          <p:cNvPr id="48" name="Text 45"/>
          <p:cNvSpPr/>
          <p:nvPr/>
        </p:nvSpPr>
        <p:spPr>
          <a:xfrm>
            <a:off x="418862" y="15679579"/>
            <a:ext cx="104656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800" dirty="0"/>
          </a:p>
        </p:txBody>
      </p:sp>
      <p:sp>
        <p:nvSpPr>
          <p:cNvPr id="49" name="Shape 46"/>
          <p:cNvSpPr/>
          <p:nvPr/>
        </p:nvSpPr>
        <p:spPr>
          <a:xfrm>
            <a:off x="418862" y="15842099"/>
            <a:ext cx="7208996" cy="1524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50" name="Text 47"/>
          <p:cNvSpPr/>
          <p:nvPr/>
        </p:nvSpPr>
        <p:spPr>
          <a:xfrm>
            <a:off x="418862" y="15924848"/>
            <a:ext cx="1822252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Configure environment variables</a:t>
            </a:r>
            <a:endParaRPr lang="en-US" sz="950" dirty="0"/>
          </a:p>
        </p:txBody>
      </p:sp>
      <p:sp>
        <p:nvSpPr>
          <p:cNvPr id="51" name="Text 48"/>
          <p:cNvSpPr/>
          <p:nvPr/>
        </p:nvSpPr>
        <p:spPr>
          <a:xfrm>
            <a:off x="418862" y="1614154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 .env file and add your API keys:</a:t>
            </a:r>
            <a:endParaRPr lang="en-US" sz="800" dirty="0"/>
          </a:p>
        </p:txBody>
      </p:sp>
      <p:sp>
        <p:nvSpPr>
          <p:cNvPr id="52" name="Shape 49"/>
          <p:cNvSpPr/>
          <p:nvPr/>
        </p:nvSpPr>
        <p:spPr>
          <a:xfrm>
            <a:off x="418862" y="16426934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53" name="Shape 50"/>
          <p:cNvSpPr/>
          <p:nvPr/>
        </p:nvSpPr>
        <p:spPr>
          <a:xfrm>
            <a:off x="413742" y="16426934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54" name="Text 51"/>
          <p:cNvSpPr/>
          <p:nvPr/>
        </p:nvSpPr>
        <p:spPr>
          <a:xfrm>
            <a:off x="518398" y="16505396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OPENAI_API_KEY=your_openai_api_key_here</a:t>
            </a:r>
            <a:endParaRPr lang="en-US" sz="800" dirty="0"/>
          </a:p>
        </p:txBody>
      </p:sp>
      <p:sp>
        <p:nvSpPr>
          <p:cNvPr id="55" name="Text 52"/>
          <p:cNvSpPr/>
          <p:nvPr/>
        </p:nvSpPr>
        <p:spPr>
          <a:xfrm>
            <a:off x="418862" y="16934617"/>
            <a:ext cx="104656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800" dirty="0"/>
          </a:p>
        </p:txBody>
      </p:sp>
      <p:sp>
        <p:nvSpPr>
          <p:cNvPr id="56" name="Shape 53"/>
          <p:cNvSpPr/>
          <p:nvPr/>
        </p:nvSpPr>
        <p:spPr>
          <a:xfrm>
            <a:off x="418862" y="17097137"/>
            <a:ext cx="7208996" cy="1524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57" name="Text 54"/>
          <p:cNvSpPr/>
          <p:nvPr/>
        </p:nvSpPr>
        <p:spPr>
          <a:xfrm>
            <a:off x="418862" y="17179885"/>
            <a:ext cx="1332190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Place your training data</a:t>
            </a:r>
            <a:endParaRPr lang="en-US" sz="950" dirty="0"/>
          </a:p>
        </p:txBody>
      </p:sp>
      <p:sp>
        <p:nvSpPr>
          <p:cNvPr id="58" name="Text 55"/>
          <p:cNvSpPr/>
          <p:nvPr/>
        </p:nvSpPr>
        <p:spPr>
          <a:xfrm>
            <a:off x="418862" y="1739657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Put your Coffe_sales.csv file in the data/raw/ directory:</a:t>
            </a:r>
            <a:endParaRPr lang="en-US" sz="800" dirty="0"/>
          </a:p>
        </p:txBody>
      </p:sp>
      <p:sp>
        <p:nvSpPr>
          <p:cNvPr id="59" name="Shape 56"/>
          <p:cNvSpPr/>
          <p:nvPr/>
        </p:nvSpPr>
        <p:spPr>
          <a:xfrm>
            <a:off x="418862" y="17681972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60" name="Shape 57"/>
          <p:cNvSpPr/>
          <p:nvPr/>
        </p:nvSpPr>
        <p:spPr>
          <a:xfrm>
            <a:off x="413742" y="17681972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61" name="Text 58"/>
          <p:cNvSpPr/>
          <p:nvPr/>
        </p:nvSpPr>
        <p:spPr>
          <a:xfrm>
            <a:off x="518398" y="17760434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cp /path/to/your/Coffe_sales.csv data/raw/Coffe_sales.csv</a:t>
            </a:r>
            <a:endParaRPr lang="en-US" sz="800" dirty="0"/>
          </a:p>
        </p:txBody>
      </p:sp>
      <p:sp>
        <p:nvSpPr>
          <p:cNvPr id="62" name="Text 59"/>
          <p:cNvSpPr/>
          <p:nvPr/>
        </p:nvSpPr>
        <p:spPr>
          <a:xfrm>
            <a:off x="418862" y="1824204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Usage</a:t>
            </a:r>
            <a:endParaRPr lang="en-US" sz="1550" dirty="0"/>
          </a:p>
        </p:txBody>
      </p:sp>
      <p:sp>
        <p:nvSpPr>
          <p:cNvPr id="63" name="Text 60"/>
          <p:cNvSpPr/>
          <p:nvPr/>
        </p:nvSpPr>
        <p:spPr>
          <a:xfrm>
            <a:off x="418862" y="18530292"/>
            <a:ext cx="31512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 1: Run via Streamlit UI (Recommended)</a:t>
            </a:r>
            <a:endParaRPr lang="en-US" sz="1150" dirty="0"/>
          </a:p>
        </p:txBody>
      </p:sp>
      <p:sp>
        <p:nvSpPr>
          <p:cNvPr id="64" name="Text 61"/>
          <p:cNvSpPr/>
          <p:nvPr/>
        </p:nvSpPr>
        <p:spPr>
          <a:xfrm>
            <a:off x="418862" y="1887212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 the interactive web interface:</a:t>
            </a:r>
            <a:endParaRPr lang="en-US" sz="800" dirty="0"/>
          </a:p>
        </p:txBody>
      </p:sp>
      <p:sp>
        <p:nvSpPr>
          <p:cNvPr id="65" name="Shape 62"/>
          <p:cNvSpPr/>
          <p:nvPr/>
        </p:nvSpPr>
        <p:spPr>
          <a:xfrm>
            <a:off x="418862" y="19157513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66" name="Shape 63"/>
          <p:cNvSpPr/>
          <p:nvPr/>
        </p:nvSpPr>
        <p:spPr>
          <a:xfrm>
            <a:off x="413742" y="19157513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67" name="Text 64"/>
          <p:cNvSpPr/>
          <p:nvPr/>
        </p:nvSpPr>
        <p:spPr>
          <a:xfrm>
            <a:off x="518398" y="19235976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 run app/streamlit_app.py</a:t>
            </a:r>
            <a:endParaRPr lang="en-US" sz="800" dirty="0"/>
          </a:p>
        </p:txBody>
      </p:sp>
      <p:sp>
        <p:nvSpPr>
          <p:cNvPr id="68" name="Text 65"/>
          <p:cNvSpPr/>
          <p:nvPr/>
        </p:nvSpPr>
        <p:spPr>
          <a:xfrm>
            <a:off x="418862" y="1959983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Then navigate to http://localhost:8501 in your browser.</a:t>
            </a:r>
            <a:endParaRPr lang="en-US" sz="800" dirty="0"/>
          </a:p>
        </p:txBody>
      </p:sp>
      <p:sp>
        <p:nvSpPr>
          <p:cNvPr id="69" name="Text 66"/>
          <p:cNvSpPr/>
          <p:nvPr/>
        </p:nvSpPr>
        <p:spPr>
          <a:xfrm>
            <a:off x="418862" y="1988522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Streamlit app provides:</a:t>
            </a:r>
            <a:endParaRPr lang="en-US" sz="800" dirty="0"/>
          </a:p>
        </p:txBody>
      </p:sp>
      <p:sp>
        <p:nvSpPr>
          <p:cNvPr id="70" name="Text 67"/>
          <p:cNvSpPr/>
          <p:nvPr/>
        </p:nvSpPr>
        <p:spPr>
          <a:xfrm>
            <a:off x="418862" y="2017061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upload interface</a:t>
            </a:r>
            <a:endParaRPr lang="en-US" sz="800" dirty="0"/>
          </a:p>
        </p:txBody>
      </p:sp>
      <p:sp>
        <p:nvSpPr>
          <p:cNvPr id="71" name="Text 68"/>
          <p:cNvSpPr/>
          <p:nvPr/>
        </p:nvSpPr>
        <p:spPr>
          <a:xfrm>
            <a:off x="418862" y="2037480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Pipeline execution controls</a:t>
            </a:r>
            <a:endParaRPr lang="en-US" sz="800" dirty="0"/>
          </a:p>
        </p:txBody>
      </p:sp>
      <p:sp>
        <p:nvSpPr>
          <p:cNvPr id="72" name="Text 69"/>
          <p:cNvSpPr/>
          <p:nvPr/>
        </p:nvSpPr>
        <p:spPr>
          <a:xfrm>
            <a:off x="418862" y="2057900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Results visualisation</a:t>
            </a:r>
            <a:endParaRPr lang="en-US" sz="800" dirty="0"/>
          </a:p>
        </p:txBody>
      </p:sp>
      <p:sp>
        <p:nvSpPr>
          <p:cNvPr id="73" name="Text 70"/>
          <p:cNvSpPr/>
          <p:nvPr/>
        </p:nvSpPr>
        <p:spPr>
          <a:xfrm>
            <a:off x="418862" y="2078319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predictions interface</a:t>
            </a:r>
            <a:endParaRPr lang="en-US" sz="800" dirty="0"/>
          </a:p>
        </p:txBody>
      </p:sp>
      <p:sp>
        <p:nvSpPr>
          <p:cNvPr id="74" name="Text 71"/>
          <p:cNvSpPr/>
          <p:nvPr/>
        </p:nvSpPr>
        <p:spPr>
          <a:xfrm>
            <a:off x="418862" y="21107876"/>
            <a:ext cx="220872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59ABA9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 2: Run via Command Line</a:t>
            </a:r>
            <a:endParaRPr lang="en-US" sz="1150" dirty="0"/>
          </a:p>
        </p:txBody>
      </p:sp>
      <p:sp>
        <p:nvSpPr>
          <p:cNvPr id="75" name="Text 72"/>
          <p:cNvSpPr/>
          <p:nvPr/>
        </p:nvSpPr>
        <p:spPr>
          <a:xfrm>
            <a:off x="418862" y="2144970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Execute the complete pipeline:</a:t>
            </a:r>
            <a:endParaRPr lang="en-US" sz="800" dirty="0"/>
          </a:p>
        </p:txBody>
      </p:sp>
      <p:sp>
        <p:nvSpPr>
          <p:cNvPr id="76" name="Shape 73"/>
          <p:cNvSpPr/>
          <p:nvPr/>
        </p:nvSpPr>
        <p:spPr>
          <a:xfrm>
            <a:off x="418862" y="21735098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77" name="Shape 74"/>
          <p:cNvSpPr/>
          <p:nvPr/>
        </p:nvSpPr>
        <p:spPr>
          <a:xfrm>
            <a:off x="413742" y="21735098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78" name="Text 75"/>
          <p:cNvSpPr/>
          <p:nvPr/>
        </p:nvSpPr>
        <p:spPr>
          <a:xfrm>
            <a:off x="518398" y="21813560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crew/crew_flow.py</a:t>
            </a:r>
            <a:endParaRPr lang="en-US" sz="800" dirty="0"/>
          </a:p>
        </p:txBody>
      </p:sp>
      <p:sp>
        <p:nvSpPr>
          <p:cNvPr id="79" name="Text 76"/>
          <p:cNvSpPr/>
          <p:nvPr/>
        </p:nvSpPr>
        <p:spPr>
          <a:xfrm>
            <a:off x="418862" y="2217741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 run individual modules:</a:t>
            </a:r>
            <a:endParaRPr lang="en-US" sz="800" dirty="0"/>
          </a:p>
        </p:txBody>
      </p:sp>
      <p:sp>
        <p:nvSpPr>
          <p:cNvPr id="80" name="Shape 77"/>
          <p:cNvSpPr/>
          <p:nvPr/>
        </p:nvSpPr>
        <p:spPr>
          <a:xfrm>
            <a:off x="418862" y="22462808"/>
            <a:ext cx="7208996" cy="3006804"/>
          </a:xfrm>
          <a:prstGeom prst="roundRect">
            <a:avLst>
              <a:gd name="adj" fmla="val 5225"/>
            </a:avLst>
          </a:prstGeom>
          <a:solidFill>
            <a:srgbClr val="0D0D3B"/>
          </a:solidFill>
          <a:ln/>
        </p:spPr>
      </p:sp>
      <p:sp>
        <p:nvSpPr>
          <p:cNvPr id="81" name="Shape 78"/>
          <p:cNvSpPr/>
          <p:nvPr/>
        </p:nvSpPr>
        <p:spPr>
          <a:xfrm>
            <a:off x="413742" y="22462808"/>
            <a:ext cx="7219236" cy="3006804"/>
          </a:xfrm>
          <a:prstGeom prst="roundRect">
            <a:avLst>
              <a:gd name="adj" fmla="val 522"/>
            </a:avLst>
          </a:prstGeom>
          <a:solidFill>
            <a:srgbClr val="0D0D3B"/>
          </a:solidFill>
          <a:ln/>
        </p:spPr>
      </p:sp>
      <p:sp>
        <p:nvSpPr>
          <p:cNvPr id="82" name="Text 79"/>
          <p:cNvSpPr/>
          <p:nvPr/>
        </p:nvSpPr>
        <p:spPr>
          <a:xfrm>
            <a:off x="518398" y="22541270"/>
            <a:ext cx="7009924" cy="2849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Data ingestion and cleaning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src/data_analyst/ingest_and_clean.py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Exploratory data analysis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src/data_analyst/eda.py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Dataset contract creation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src/data_analyst/build_contract.py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Feature engineering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src/data_scientist/feature_engineering.py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Model training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src/data_scientist/train_models.py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Model evaluation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src/data_scientist/evaluate_models.py</a:t>
            </a:r>
            <a:endParaRPr lang="en-US" sz="800" dirty="0"/>
          </a:p>
        </p:txBody>
      </p:sp>
      <p:sp>
        <p:nvSpPr>
          <p:cNvPr id="83" name="Text 80"/>
          <p:cNvSpPr/>
          <p:nvPr/>
        </p:nvSpPr>
        <p:spPr>
          <a:xfrm>
            <a:off x="418862" y="25626655"/>
            <a:ext cx="184249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 3: Run via Flask API</a:t>
            </a:r>
            <a:endParaRPr lang="en-US" sz="1150" dirty="0"/>
          </a:p>
        </p:txBody>
      </p:sp>
      <p:sp>
        <p:nvSpPr>
          <p:cNvPr id="84" name="Text 81"/>
          <p:cNvSpPr/>
          <p:nvPr/>
        </p:nvSpPr>
        <p:spPr>
          <a:xfrm>
            <a:off x="418862" y="2596848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the API server:</a:t>
            </a:r>
            <a:endParaRPr lang="en-US" sz="800" dirty="0"/>
          </a:p>
        </p:txBody>
      </p:sp>
      <p:sp>
        <p:nvSpPr>
          <p:cNvPr id="85" name="Shape 82"/>
          <p:cNvSpPr/>
          <p:nvPr/>
        </p:nvSpPr>
        <p:spPr>
          <a:xfrm>
            <a:off x="418862" y="26253877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86" name="Shape 83"/>
          <p:cNvSpPr/>
          <p:nvPr/>
        </p:nvSpPr>
        <p:spPr>
          <a:xfrm>
            <a:off x="413742" y="26253877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87" name="Text 84"/>
          <p:cNvSpPr/>
          <p:nvPr/>
        </p:nvSpPr>
        <p:spPr>
          <a:xfrm>
            <a:off x="518398" y="26332339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app/flask_app.py</a:t>
            </a:r>
            <a:endParaRPr lang="en-US" sz="800" dirty="0"/>
          </a:p>
        </p:txBody>
      </p:sp>
      <p:sp>
        <p:nvSpPr>
          <p:cNvPr id="88" name="Text 85"/>
          <p:cNvSpPr/>
          <p:nvPr/>
        </p:nvSpPr>
        <p:spPr>
          <a:xfrm>
            <a:off x="418862" y="2669619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endpoints available at http://localhost:5000:</a:t>
            </a:r>
            <a:endParaRPr lang="en-US" sz="800" dirty="0"/>
          </a:p>
        </p:txBody>
      </p:sp>
      <p:sp>
        <p:nvSpPr>
          <p:cNvPr id="89" name="Text 86"/>
          <p:cNvSpPr/>
          <p:nvPr/>
        </p:nvSpPr>
        <p:spPr>
          <a:xfrm>
            <a:off x="418862" y="2698158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 - API information</a:t>
            </a:r>
            <a:endParaRPr lang="en-US" sz="800" dirty="0"/>
          </a:p>
        </p:txBody>
      </p:sp>
      <p:sp>
        <p:nvSpPr>
          <p:cNvPr id="90" name="Text 87"/>
          <p:cNvSpPr/>
          <p:nvPr/>
        </p:nvSpPr>
        <p:spPr>
          <a:xfrm>
            <a:off x="418862" y="2718577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/health - Health check</a:t>
            </a:r>
            <a:endParaRPr lang="en-US" sz="800" dirty="0"/>
          </a:p>
        </p:txBody>
      </p:sp>
      <p:sp>
        <p:nvSpPr>
          <p:cNvPr id="91" name="Text 88"/>
          <p:cNvSpPr/>
          <p:nvPr/>
        </p:nvSpPr>
        <p:spPr>
          <a:xfrm>
            <a:off x="418862" y="2738997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 /predict - Make predictions</a:t>
            </a:r>
            <a:endParaRPr lang="en-US" sz="800" dirty="0"/>
          </a:p>
        </p:txBody>
      </p:sp>
      <p:sp>
        <p:nvSpPr>
          <p:cNvPr id="92" name="Text 89"/>
          <p:cNvSpPr/>
          <p:nvPr/>
        </p:nvSpPr>
        <p:spPr>
          <a:xfrm>
            <a:off x="418862" y="2759416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 /predict/batch - Batch predictions from CSV</a:t>
            </a:r>
            <a:endParaRPr lang="en-US" sz="800" dirty="0"/>
          </a:p>
        </p:txBody>
      </p:sp>
      <p:sp>
        <p:nvSpPr>
          <p:cNvPr id="93" name="Text 90"/>
          <p:cNvSpPr/>
          <p:nvPr/>
        </p:nvSpPr>
        <p:spPr>
          <a:xfrm>
            <a:off x="418862" y="2779835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 /pipeline/run - Trigger pipeline execution</a:t>
            </a:r>
            <a:endParaRPr lang="en-US" sz="800" dirty="0"/>
          </a:p>
        </p:txBody>
      </p:sp>
      <p:sp>
        <p:nvSpPr>
          <p:cNvPr id="94" name="Text 91"/>
          <p:cNvSpPr/>
          <p:nvPr/>
        </p:nvSpPr>
        <p:spPr>
          <a:xfrm>
            <a:off x="418862" y="2800254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/pipeline/status - Get pipeline status</a:t>
            </a:r>
            <a:endParaRPr lang="en-US" sz="800" dirty="0"/>
          </a:p>
        </p:txBody>
      </p:sp>
      <p:sp>
        <p:nvSpPr>
          <p:cNvPr id="95" name="Text 92"/>
          <p:cNvSpPr/>
          <p:nvPr/>
        </p:nvSpPr>
        <p:spPr>
          <a:xfrm>
            <a:off x="418862" y="2820674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/model/info - Get model information</a:t>
            </a:r>
            <a:endParaRPr lang="en-US" sz="800" dirty="0"/>
          </a:p>
        </p:txBody>
      </p:sp>
      <p:sp>
        <p:nvSpPr>
          <p:cNvPr id="96" name="Text 93"/>
          <p:cNvSpPr/>
          <p:nvPr/>
        </p:nvSpPr>
        <p:spPr>
          <a:xfrm>
            <a:off x="418862" y="2841093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GET /artifacts/&lt;name&gt; - Retrieve specific artifact</a:t>
            </a:r>
            <a:endParaRPr lang="en-US" sz="800" dirty="0"/>
          </a:p>
        </p:txBody>
      </p:sp>
      <p:sp>
        <p:nvSpPr>
          <p:cNvPr id="97" name="Text 94"/>
          <p:cNvSpPr/>
          <p:nvPr/>
        </p:nvSpPr>
        <p:spPr>
          <a:xfrm>
            <a:off x="418862" y="2869632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 API call:</a:t>
            </a:r>
            <a:endParaRPr lang="en-US" sz="800" dirty="0"/>
          </a:p>
        </p:txBody>
      </p:sp>
      <p:sp>
        <p:nvSpPr>
          <p:cNvPr id="98" name="Shape 95"/>
          <p:cNvSpPr/>
          <p:nvPr/>
        </p:nvSpPr>
        <p:spPr>
          <a:xfrm>
            <a:off x="418862" y="28981718"/>
            <a:ext cx="7208996" cy="659844"/>
          </a:xfrm>
          <a:prstGeom prst="roundRect">
            <a:avLst>
              <a:gd name="adj" fmla="val 23808"/>
            </a:avLst>
          </a:prstGeom>
          <a:solidFill>
            <a:srgbClr val="0D0D3B"/>
          </a:solidFill>
          <a:ln/>
        </p:spPr>
      </p:sp>
      <p:sp>
        <p:nvSpPr>
          <p:cNvPr id="99" name="Shape 96"/>
          <p:cNvSpPr/>
          <p:nvPr/>
        </p:nvSpPr>
        <p:spPr>
          <a:xfrm>
            <a:off x="413742" y="28981718"/>
            <a:ext cx="7219236" cy="659844"/>
          </a:xfrm>
          <a:prstGeom prst="roundRect">
            <a:avLst>
              <a:gd name="adj" fmla="val 2381"/>
            </a:avLst>
          </a:prstGeom>
          <a:solidFill>
            <a:srgbClr val="0D0D3B"/>
          </a:solidFill>
          <a:ln/>
        </p:spPr>
      </p:sp>
      <p:sp>
        <p:nvSpPr>
          <p:cNvPr id="100" name="Text 97"/>
          <p:cNvSpPr/>
          <p:nvPr/>
        </p:nvSpPr>
        <p:spPr>
          <a:xfrm>
            <a:off x="518398" y="29060180"/>
            <a:ext cx="7009924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curl -X POST http://localhost:5000/predict \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-H "Content-Type: application/json" \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-d '{"data": [{"feature1": 1, "feature2": 2}]}'</a:t>
            </a:r>
            <a:endParaRPr lang="en-US" sz="800" dirty="0"/>
          </a:p>
        </p:txBody>
      </p:sp>
      <p:sp>
        <p:nvSpPr>
          <p:cNvPr id="101" name="Text 98"/>
          <p:cNvSpPr/>
          <p:nvPr/>
        </p:nvSpPr>
        <p:spPr>
          <a:xfrm>
            <a:off x="418862" y="2979860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Pipeline Workflow</a:t>
            </a:r>
            <a:endParaRPr lang="en-US" sz="1550" dirty="0"/>
          </a:p>
        </p:txBody>
      </p:sp>
      <p:pic>
        <p:nvPicPr>
          <p:cNvPr id="10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62" y="30202108"/>
            <a:ext cx="523637" cy="2536150"/>
          </a:xfrm>
          <a:prstGeom prst="rect">
            <a:avLst/>
          </a:prstGeom>
        </p:spPr>
      </p:pic>
      <p:sp>
        <p:nvSpPr>
          <p:cNvPr id="103" name="Text 99"/>
          <p:cNvSpPr/>
          <p:nvPr/>
        </p:nvSpPr>
        <p:spPr>
          <a:xfrm>
            <a:off x="1047155" y="30306764"/>
            <a:ext cx="1557457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Stage 1: Data Analyst Crew</a:t>
            </a:r>
            <a:endParaRPr lang="en-US" sz="950" dirty="0"/>
          </a:p>
        </p:txBody>
      </p:sp>
      <p:sp>
        <p:nvSpPr>
          <p:cNvPr id="104" name="Text 100"/>
          <p:cNvSpPr/>
          <p:nvPr/>
        </p:nvSpPr>
        <p:spPr>
          <a:xfrm>
            <a:off x="1047155" y="3052345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Agent: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Senior Data Analyst</a:t>
            </a:r>
            <a:endParaRPr lang="en-US" sz="800" dirty="0"/>
          </a:p>
        </p:txBody>
      </p:sp>
      <p:sp>
        <p:nvSpPr>
          <p:cNvPr id="105" name="Text 101"/>
          <p:cNvSpPr/>
          <p:nvPr/>
        </p:nvSpPr>
        <p:spPr>
          <a:xfrm>
            <a:off x="1047155" y="3075384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Tasks:</a:t>
            </a:r>
            <a:endParaRPr lang="en-US" sz="800" dirty="0"/>
          </a:p>
        </p:txBody>
      </p:sp>
      <p:sp>
        <p:nvSpPr>
          <p:cNvPr id="106" name="Text 102"/>
          <p:cNvSpPr/>
          <p:nvPr/>
        </p:nvSpPr>
        <p:spPr>
          <a:xfrm>
            <a:off x="1047155" y="30984230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Ingest and Clean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Load raw data, handle missing values, remove duplicates</a:t>
            </a:r>
            <a:endParaRPr lang="en-US" sz="800" dirty="0"/>
          </a:p>
        </p:txBody>
      </p:sp>
      <p:sp>
        <p:nvSpPr>
          <p:cNvPr id="107" name="Text 103"/>
          <p:cNvSpPr/>
          <p:nvPr/>
        </p:nvSpPr>
        <p:spPr>
          <a:xfrm>
            <a:off x="1047155" y="31188422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Generate statistical summaries and visualisations</a:t>
            </a:r>
            <a:endParaRPr lang="en-US" sz="800" dirty="0"/>
          </a:p>
        </p:txBody>
      </p:sp>
      <p:sp>
        <p:nvSpPr>
          <p:cNvPr id="108" name="Text 104"/>
          <p:cNvSpPr/>
          <p:nvPr/>
        </p:nvSpPr>
        <p:spPr>
          <a:xfrm>
            <a:off x="1047155" y="3139261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3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Contract Creation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Define formal data schema and constraints</a:t>
            </a:r>
            <a:endParaRPr lang="en-US" sz="800" dirty="0"/>
          </a:p>
        </p:txBody>
      </p:sp>
      <p:sp>
        <p:nvSpPr>
          <p:cNvPr id="109" name="Text 105"/>
          <p:cNvSpPr/>
          <p:nvPr/>
        </p:nvSpPr>
        <p:spPr>
          <a:xfrm>
            <a:off x="1047155" y="31623000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Outputs:</a:t>
            </a:r>
            <a:endParaRPr lang="en-US" sz="800" dirty="0"/>
          </a:p>
        </p:txBody>
      </p:sp>
      <p:sp>
        <p:nvSpPr>
          <p:cNvPr id="110" name="Text 106"/>
          <p:cNvSpPr/>
          <p:nvPr/>
        </p:nvSpPr>
        <p:spPr>
          <a:xfrm>
            <a:off x="1047155" y="31853386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data/interim/clean_data.csv</a:t>
            </a:r>
            <a:endParaRPr lang="en-US" sz="800" dirty="0"/>
          </a:p>
        </p:txBody>
      </p:sp>
      <p:sp>
        <p:nvSpPr>
          <p:cNvPr id="111" name="Text 107"/>
          <p:cNvSpPr/>
          <p:nvPr/>
        </p:nvSpPr>
        <p:spPr>
          <a:xfrm>
            <a:off x="1047155" y="3205757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artifacts/eda_report.html</a:t>
            </a:r>
            <a:endParaRPr lang="en-US" sz="800" dirty="0"/>
          </a:p>
        </p:txBody>
      </p:sp>
      <p:sp>
        <p:nvSpPr>
          <p:cNvPr id="112" name="Text 108"/>
          <p:cNvSpPr/>
          <p:nvPr/>
        </p:nvSpPr>
        <p:spPr>
          <a:xfrm>
            <a:off x="1047155" y="32261770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artifacts/insights.md</a:t>
            </a:r>
            <a:endParaRPr lang="en-US" sz="800" dirty="0"/>
          </a:p>
        </p:txBody>
      </p:sp>
      <p:sp>
        <p:nvSpPr>
          <p:cNvPr id="113" name="Text 109"/>
          <p:cNvSpPr/>
          <p:nvPr/>
        </p:nvSpPr>
        <p:spPr>
          <a:xfrm>
            <a:off x="1047155" y="32465963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artifacts/dataset_contract.json</a:t>
            </a:r>
            <a:endParaRPr lang="en-US" sz="800" dirty="0"/>
          </a:p>
        </p:txBody>
      </p:sp>
      <p:pic>
        <p:nvPicPr>
          <p:cNvPr id="1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32738258"/>
            <a:ext cx="523637" cy="1923574"/>
          </a:xfrm>
          <a:prstGeom prst="rect">
            <a:avLst/>
          </a:prstGeom>
        </p:spPr>
      </p:pic>
      <p:sp>
        <p:nvSpPr>
          <p:cNvPr id="115" name="Text 110"/>
          <p:cNvSpPr/>
          <p:nvPr/>
        </p:nvSpPr>
        <p:spPr>
          <a:xfrm>
            <a:off x="1047155" y="32842914"/>
            <a:ext cx="1607701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Stage 2: Data Scientist Crew</a:t>
            </a:r>
            <a:endParaRPr lang="en-US" sz="950" dirty="0"/>
          </a:p>
        </p:txBody>
      </p:sp>
      <p:sp>
        <p:nvSpPr>
          <p:cNvPr id="116" name="Text 111"/>
          <p:cNvSpPr/>
          <p:nvPr/>
        </p:nvSpPr>
        <p:spPr>
          <a:xfrm>
            <a:off x="1047155" y="3305960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Agent: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Senior Data Scientist</a:t>
            </a:r>
            <a:endParaRPr lang="en-US" sz="800" dirty="0"/>
          </a:p>
        </p:txBody>
      </p:sp>
      <p:sp>
        <p:nvSpPr>
          <p:cNvPr id="117" name="Text 112"/>
          <p:cNvSpPr/>
          <p:nvPr/>
        </p:nvSpPr>
        <p:spPr>
          <a:xfrm>
            <a:off x="1047155" y="3328999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Tasks:</a:t>
            </a:r>
            <a:endParaRPr lang="en-US" sz="800" dirty="0"/>
          </a:p>
        </p:txBody>
      </p:sp>
      <p:sp>
        <p:nvSpPr>
          <p:cNvPr id="118" name="Text 113"/>
          <p:cNvSpPr/>
          <p:nvPr/>
        </p:nvSpPr>
        <p:spPr>
          <a:xfrm>
            <a:off x="1047155" y="33520380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Engineering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Create new features, encode categoricals, scale numerics</a:t>
            </a:r>
            <a:endParaRPr lang="en-US" sz="800" dirty="0"/>
          </a:p>
        </p:txBody>
      </p:sp>
      <p:sp>
        <p:nvSpPr>
          <p:cNvPr id="119" name="Text 114"/>
          <p:cNvSpPr/>
          <p:nvPr/>
        </p:nvSpPr>
        <p:spPr>
          <a:xfrm>
            <a:off x="1047155" y="33724572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Training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Train multiple models with hyperparameter tuning</a:t>
            </a:r>
            <a:endParaRPr lang="en-US" sz="800" dirty="0"/>
          </a:p>
        </p:txBody>
      </p:sp>
      <p:sp>
        <p:nvSpPr>
          <p:cNvPr id="120" name="Text 115"/>
          <p:cNvSpPr/>
          <p:nvPr/>
        </p:nvSpPr>
        <p:spPr>
          <a:xfrm>
            <a:off x="1047155" y="3395495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Outputs:</a:t>
            </a:r>
            <a:endParaRPr lang="en-US" sz="800" dirty="0"/>
          </a:p>
        </p:txBody>
      </p:sp>
      <p:sp>
        <p:nvSpPr>
          <p:cNvPr id="121" name="Text 116"/>
          <p:cNvSpPr/>
          <p:nvPr/>
        </p:nvSpPr>
        <p:spPr>
          <a:xfrm>
            <a:off x="1047155" y="3418534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data/processed/features.csv</a:t>
            </a:r>
            <a:endParaRPr lang="en-US" sz="800" dirty="0"/>
          </a:p>
        </p:txBody>
      </p:sp>
      <p:sp>
        <p:nvSpPr>
          <p:cNvPr id="122" name="Text 117"/>
          <p:cNvSpPr/>
          <p:nvPr/>
        </p:nvSpPr>
        <p:spPr>
          <a:xfrm>
            <a:off x="1047155" y="34389536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artifacts/model.pkl</a:t>
            </a:r>
            <a:endParaRPr lang="en-US" sz="800" dirty="0"/>
          </a:p>
        </p:txBody>
      </p:sp>
      <p:pic>
        <p:nvPicPr>
          <p:cNvPr id="1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62" y="34661832"/>
            <a:ext cx="523637" cy="2536150"/>
          </a:xfrm>
          <a:prstGeom prst="rect">
            <a:avLst/>
          </a:prstGeom>
        </p:spPr>
      </p:pic>
      <p:sp>
        <p:nvSpPr>
          <p:cNvPr id="124" name="Text 118"/>
          <p:cNvSpPr/>
          <p:nvPr/>
        </p:nvSpPr>
        <p:spPr>
          <a:xfrm>
            <a:off x="1047155" y="34766488"/>
            <a:ext cx="1743313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Stage 3: Model Evaluator Crew</a:t>
            </a:r>
            <a:endParaRPr lang="en-US" sz="950" dirty="0"/>
          </a:p>
        </p:txBody>
      </p:sp>
      <p:sp>
        <p:nvSpPr>
          <p:cNvPr id="125" name="Text 119"/>
          <p:cNvSpPr/>
          <p:nvPr/>
        </p:nvSpPr>
        <p:spPr>
          <a:xfrm>
            <a:off x="1047155" y="34983182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Agent: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ML Model Evaluator</a:t>
            </a:r>
            <a:endParaRPr lang="en-US" sz="800" dirty="0"/>
          </a:p>
        </p:txBody>
      </p:sp>
      <p:sp>
        <p:nvSpPr>
          <p:cNvPr id="126" name="Text 120"/>
          <p:cNvSpPr/>
          <p:nvPr/>
        </p:nvSpPr>
        <p:spPr>
          <a:xfrm>
            <a:off x="1047155" y="3521356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Tasks:</a:t>
            </a:r>
            <a:endParaRPr lang="en-US" sz="800" dirty="0"/>
          </a:p>
        </p:txBody>
      </p:sp>
      <p:sp>
        <p:nvSpPr>
          <p:cNvPr id="127" name="Text 121"/>
          <p:cNvSpPr/>
          <p:nvPr/>
        </p:nvSpPr>
        <p:spPr>
          <a:xfrm>
            <a:off x="1047155" y="3544395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Evaluation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Calculate comprehensive metrics</a:t>
            </a:r>
            <a:endParaRPr lang="en-US" sz="800" dirty="0"/>
          </a:p>
        </p:txBody>
      </p:sp>
      <p:sp>
        <p:nvSpPr>
          <p:cNvPr id="128" name="Text 122"/>
          <p:cNvSpPr/>
          <p:nvPr/>
        </p:nvSpPr>
        <p:spPr>
          <a:xfrm>
            <a:off x="1047155" y="35648146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 Generation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Create evaluation reports and model cards</a:t>
            </a:r>
            <a:endParaRPr lang="en-US" sz="800" dirty="0"/>
          </a:p>
        </p:txBody>
      </p:sp>
      <p:sp>
        <p:nvSpPr>
          <p:cNvPr id="129" name="Text 123"/>
          <p:cNvSpPr/>
          <p:nvPr/>
        </p:nvSpPr>
        <p:spPr>
          <a:xfrm>
            <a:off x="1047155" y="35878532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Outputs:</a:t>
            </a:r>
            <a:endParaRPr lang="en-US" sz="800" dirty="0"/>
          </a:p>
        </p:txBody>
      </p:sp>
      <p:sp>
        <p:nvSpPr>
          <p:cNvPr id="130" name="Text 124"/>
          <p:cNvSpPr/>
          <p:nvPr/>
        </p:nvSpPr>
        <p:spPr>
          <a:xfrm>
            <a:off x="1047155" y="36108918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artifacts/evaluation_report.md</a:t>
            </a:r>
            <a:endParaRPr lang="en-US" sz="800" dirty="0"/>
          </a:p>
        </p:txBody>
      </p:sp>
      <p:sp>
        <p:nvSpPr>
          <p:cNvPr id="131" name="Text 125"/>
          <p:cNvSpPr/>
          <p:nvPr/>
        </p:nvSpPr>
        <p:spPr>
          <a:xfrm>
            <a:off x="1047155" y="36313110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artifacts/model_card.md</a:t>
            </a:r>
            <a:endParaRPr lang="en-US" sz="800" dirty="0"/>
          </a:p>
        </p:txBody>
      </p:sp>
      <p:sp>
        <p:nvSpPr>
          <p:cNvPr id="132" name="Text 126"/>
          <p:cNvSpPr/>
          <p:nvPr/>
        </p:nvSpPr>
        <p:spPr>
          <a:xfrm>
            <a:off x="1047155" y="36517302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artifacts/confusion_matrix.png</a:t>
            </a:r>
            <a:endParaRPr lang="en-US" sz="800" dirty="0"/>
          </a:p>
        </p:txBody>
      </p:sp>
      <p:sp>
        <p:nvSpPr>
          <p:cNvPr id="133" name="Text 127"/>
          <p:cNvSpPr/>
          <p:nvPr/>
        </p:nvSpPr>
        <p:spPr>
          <a:xfrm>
            <a:off x="1047155" y="36721494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artifacts/roc_curve.png</a:t>
            </a:r>
            <a:endParaRPr lang="en-US" sz="800" dirty="0"/>
          </a:p>
        </p:txBody>
      </p:sp>
      <p:sp>
        <p:nvSpPr>
          <p:cNvPr id="134" name="Text 128"/>
          <p:cNvSpPr/>
          <p:nvPr/>
        </p:nvSpPr>
        <p:spPr>
          <a:xfrm>
            <a:off x="1047155" y="36925687"/>
            <a:ext cx="658070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artifacts/feature_importance.png</a:t>
            </a:r>
            <a:endParaRPr lang="en-US" sz="800" dirty="0"/>
          </a:p>
        </p:txBody>
      </p:sp>
      <p:sp>
        <p:nvSpPr>
          <p:cNvPr id="135" name="Text 129"/>
          <p:cNvSpPr/>
          <p:nvPr/>
        </p:nvSpPr>
        <p:spPr>
          <a:xfrm>
            <a:off x="418862" y="3735502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</a:t>
            </a:r>
            <a:endParaRPr lang="en-US" sz="1550" dirty="0"/>
          </a:p>
        </p:txBody>
      </p:sp>
      <p:sp>
        <p:nvSpPr>
          <p:cNvPr id="136" name="Text 130"/>
          <p:cNvSpPr/>
          <p:nvPr/>
        </p:nvSpPr>
        <p:spPr>
          <a:xfrm>
            <a:off x="418862" y="37643276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Performance</a:t>
            </a:r>
            <a:endParaRPr lang="en-US" sz="1150" dirty="0"/>
          </a:p>
        </p:txBody>
      </p:sp>
      <p:sp>
        <p:nvSpPr>
          <p:cNvPr id="137" name="Text 131"/>
          <p:cNvSpPr/>
          <p:nvPr/>
        </p:nvSpPr>
        <p:spPr>
          <a:xfrm>
            <a:off x="418862" y="3798510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trained Random Forest model achieved excellent performance on the retail sales prediction task:</a:t>
            </a:r>
            <a:endParaRPr lang="en-US" sz="800" dirty="0"/>
          </a:p>
        </p:txBody>
      </p:sp>
      <p:sp>
        <p:nvSpPr>
          <p:cNvPr id="138" name="Shape 132"/>
          <p:cNvSpPr/>
          <p:nvPr/>
        </p:nvSpPr>
        <p:spPr>
          <a:xfrm>
            <a:off x="418862" y="38270498"/>
            <a:ext cx="7208996" cy="1557099"/>
          </a:xfrm>
          <a:prstGeom prst="roundRect">
            <a:avLst>
              <a:gd name="adj" fmla="val 100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39" name="Shape 133"/>
          <p:cNvSpPr/>
          <p:nvPr/>
        </p:nvSpPr>
        <p:spPr>
          <a:xfrm>
            <a:off x="426482" y="38278118"/>
            <a:ext cx="7193756" cy="3083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0" name="Text 134"/>
          <p:cNvSpPr/>
          <p:nvPr/>
        </p:nvSpPr>
        <p:spPr>
          <a:xfrm>
            <a:off x="531138" y="38348483"/>
            <a:ext cx="266438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800" dirty="0"/>
          </a:p>
        </p:txBody>
      </p:sp>
      <p:sp>
        <p:nvSpPr>
          <p:cNvPr id="141" name="Text 135"/>
          <p:cNvSpPr/>
          <p:nvPr/>
        </p:nvSpPr>
        <p:spPr>
          <a:xfrm>
            <a:off x="3412450" y="38348483"/>
            <a:ext cx="194119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Score</a:t>
            </a:r>
            <a:endParaRPr lang="en-US" sz="800" dirty="0"/>
          </a:p>
        </p:txBody>
      </p:sp>
      <p:sp>
        <p:nvSpPr>
          <p:cNvPr id="142" name="Text 136"/>
          <p:cNvSpPr/>
          <p:nvPr/>
        </p:nvSpPr>
        <p:spPr>
          <a:xfrm>
            <a:off x="5570577" y="38348483"/>
            <a:ext cx="194500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Interpretation</a:t>
            </a:r>
            <a:endParaRPr lang="en-US" sz="800" dirty="0"/>
          </a:p>
        </p:txBody>
      </p:sp>
      <p:sp>
        <p:nvSpPr>
          <p:cNvPr id="143" name="Shape 137"/>
          <p:cNvSpPr/>
          <p:nvPr/>
        </p:nvSpPr>
        <p:spPr>
          <a:xfrm>
            <a:off x="426482" y="38586489"/>
            <a:ext cx="7193756" cy="3083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4" name="Text 138"/>
          <p:cNvSpPr/>
          <p:nvPr/>
        </p:nvSpPr>
        <p:spPr>
          <a:xfrm>
            <a:off x="531138" y="38656855"/>
            <a:ext cx="266438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R² Score</a:t>
            </a:r>
            <a:endParaRPr lang="en-US" sz="800" dirty="0"/>
          </a:p>
        </p:txBody>
      </p:sp>
      <p:sp>
        <p:nvSpPr>
          <p:cNvPr id="145" name="Text 139"/>
          <p:cNvSpPr/>
          <p:nvPr/>
        </p:nvSpPr>
        <p:spPr>
          <a:xfrm>
            <a:off x="3412450" y="38656855"/>
            <a:ext cx="194119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0.9989</a:t>
            </a:r>
            <a:endParaRPr lang="en-US" sz="800" dirty="0"/>
          </a:p>
        </p:txBody>
      </p:sp>
      <p:sp>
        <p:nvSpPr>
          <p:cNvPr id="146" name="Text 140"/>
          <p:cNvSpPr/>
          <p:nvPr/>
        </p:nvSpPr>
        <p:spPr>
          <a:xfrm>
            <a:off x="5570577" y="38656855"/>
            <a:ext cx="194500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Excellent fit (99.89% variance explained)</a:t>
            </a:r>
            <a:endParaRPr lang="en-US" sz="800" dirty="0"/>
          </a:p>
        </p:txBody>
      </p:sp>
      <p:sp>
        <p:nvSpPr>
          <p:cNvPr id="147" name="Shape 141"/>
          <p:cNvSpPr/>
          <p:nvPr/>
        </p:nvSpPr>
        <p:spPr>
          <a:xfrm>
            <a:off x="426482" y="38894861"/>
            <a:ext cx="7193756" cy="3083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8" name="Text 142"/>
          <p:cNvSpPr/>
          <p:nvPr/>
        </p:nvSpPr>
        <p:spPr>
          <a:xfrm>
            <a:off x="531138" y="38965227"/>
            <a:ext cx="266438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RMSE</a:t>
            </a:r>
            <a:endParaRPr lang="en-US" sz="800" dirty="0"/>
          </a:p>
        </p:txBody>
      </p:sp>
      <p:sp>
        <p:nvSpPr>
          <p:cNvPr id="149" name="Text 143"/>
          <p:cNvSpPr/>
          <p:nvPr/>
        </p:nvSpPr>
        <p:spPr>
          <a:xfrm>
            <a:off x="3412450" y="38965227"/>
            <a:ext cx="194119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0.0760</a:t>
            </a:r>
            <a:endParaRPr lang="en-US" sz="800" dirty="0"/>
          </a:p>
        </p:txBody>
      </p:sp>
      <p:sp>
        <p:nvSpPr>
          <p:cNvPr id="150" name="Text 144"/>
          <p:cNvSpPr/>
          <p:nvPr/>
        </p:nvSpPr>
        <p:spPr>
          <a:xfrm>
            <a:off x="5570577" y="38965227"/>
            <a:ext cx="194500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 prediction error</a:t>
            </a:r>
            <a:endParaRPr lang="en-US" sz="800" dirty="0"/>
          </a:p>
        </p:txBody>
      </p:sp>
      <p:sp>
        <p:nvSpPr>
          <p:cNvPr id="151" name="Shape 145"/>
          <p:cNvSpPr/>
          <p:nvPr/>
        </p:nvSpPr>
        <p:spPr>
          <a:xfrm>
            <a:off x="426482" y="39203233"/>
            <a:ext cx="7193756" cy="3083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2" name="Text 146"/>
          <p:cNvSpPr/>
          <p:nvPr/>
        </p:nvSpPr>
        <p:spPr>
          <a:xfrm>
            <a:off x="531138" y="39273599"/>
            <a:ext cx="266438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MAE</a:t>
            </a:r>
            <a:endParaRPr lang="en-US" sz="800" dirty="0"/>
          </a:p>
        </p:txBody>
      </p:sp>
      <p:sp>
        <p:nvSpPr>
          <p:cNvPr id="153" name="Text 147"/>
          <p:cNvSpPr/>
          <p:nvPr/>
        </p:nvSpPr>
        <p:spPr>
          <a:xfrm>
            <a:off x="3412450" y="39273599"/>
            <a:ext cx="194119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0.0426</a:t>
            </a:r>
            <a:endParaRPr lang="en-US" sz="800" dirty="0"/>
          </a:p>
        </p:txBody>
      </p:sp>
      <p:sp>
        <p:nvSpPr>
          <p:cNvPr id="154" name="Text 148"/>
          <p:cNvSpPr/>
          <p:nvPr/>
        </p:nvSpPr>
        <p:spPr>
          <a:xfrm>
            <a:off x="5570577" y="39273599"/>
            <a:ext cx="194500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Mean absolute error is minimal</a:t>
            </a:r>
            <a:endParaRPr lang="en-US" sz="800" dirty="0"/>
          </a:p>
        </p:txBody>
      </p:sp>
      <p:sp>
        <p:nvSpPr>
          <p:cNvPr id="155" name="Shape 149"/>
          <p:cNvSpPr/>
          <p:nvPr/>
        </p:nvSpPr>
        <p:spPr>
          <a:xfrm>
            <a:off x="426482" y="39511605"/>
            <a:ext cx="7193756" cy="3083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6" name="Text 150"/>
          <p:cNvSpPr/>
          <p:nvPr/>
        </p:nvSpPr>
        <p:spPr>
          <a:xfrm>
            <a:off x="531138" y="39581971"/>
            <a:ext cx="266438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MSE</a:t>
            </a:r>
            <a:endParaRPr lang="en-US" sz="800" dirty="0"/>
          </a:p>
        </p:txBody>
      </p:sp>
      <p:sp>
        <p:nvSpPr>
          <p:cNvPr id="157" name="Text 151"/>
          <p:cNvSpPr/>
          <p:nvPr/>
        </p:nvSpPr>
        <p:spPr>
          <a:xfrm>
            <a:off x="3412450" y="39581971"/>
            <a:ext cx="194119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0.0058</a:t>
            </a:r>
            <a:endParaRPr lang="en-US" sz="800" dirty="0"/>
          </a:p>
        </p:txBody>
      </p:sp>
      <p:sp>
        <p:nvSpPr>
          <p:cNvPr id="158" name="Text 152"/>
          <p:cNvSpPr/>
          <p:nvPr/>
        </p:nvSpPr>
        <p:spPr>
          <a:xfrm>
            <a:off x="5570577" y="39581971"/>
            <a:ext cx="1945005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Very low mean squared error</a:t>
            </a:r>
            <a:endParaRPr lang="en-US" sz="800" dirty="0"/>
          </a:p>
        </p:txBody>
      </p:sp>
      <p:sp>
        <p:nvSpPr>
          <p:cNvPr id="159" name="Text 153"/>
          <p:cNvSpPr/>
          <p:nvPr/>
        </p:nvSpPr>
        <p:spPr>
          <a:xfrm>
            <a:off x="418862" y="39984640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Findings</a:t>
            </a:r>
            <a:endParaRPr lang="en-US" sz="1150" dirty="0"/>
          </a:p>
        </p:txBody>
      </p:sp>
      <p:sp>
        <p:nvSpPr>
          <p:cNvPr id="160" name="Shape 154"/>
          <p:cNvSpPr/>
          <p:nvPr/>
        </p:nvSpPr>
        <p:spPr>
          <a:xfrm>
            <a:off x="418862" y="40326469"/>
            <a:ext cx="7208996" cy="1467088"/>
          </a:xfrm>
          <a:prstGeom prst="roundRect">
            <a:avLst>
              <a:gd name="adj" fmla="val 10708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161" name="Text 155"/>
          <p:cNvSpPr/>
          <p:nvPr/>
        </p:nvSpPr>
        <p:spPr>
          <a:xfrm>
            <a:off x="538758" y="4044636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Feature Importance</a:t>
            </a:r>
            <a:endParaRPr lang="en-US" sz="950" dirty="0"/>
          </a:p>
        </p:txBody>
      </p:sp>
      <p:sp>
        <p:nvSpPr>
          <p:cNvPr id="162" name="Text 156"/>
          <p:cNvSpPr/>
          <p:nvPr/>
        </p:nvSpPr>
        <p:spPr>
          <a:xfrm>
            <a:off x="538758" y="40663058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most critical features for prediction are:</a:t>
            </a:r>
            <a:endParaRPr lang="en-US" sz="800" dirty="0"/>
          </a:p>
        </p:txBody>
      </p:sp>
      <p:sp>
        <p:nvSpPr>
          <p:cNvPr id="163" name="Text 157"/>
          <p:cNvSpPr/>
          <p:nvPr/>
        </p:nvSpPr>
        <p:spPr>
          <a:xfrm>
            <a:off x="538758" y="40893444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hour_of_day (30.55% importance) - Time of day is the strongest predictor</a:t>
            </a:r>
            <a:endParaRPr lang="en-US" sz="800" dirty="0"/>
          </a:p>
        </p:txBody>
      </p:sp>
      <p:sp>
        <p:nvSpPr>
          <p:cNvPr id="164" name="Text 158"/>
          <p:cNvSpPr/>
          <p:nvPr/>
        </p:nvSpPr>
        <p:spPr>
          <a:xfrm>
            <a:off x="538758" y="41097637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hour_of_day_binned_encoded (25.47% importance) - Binned time features are highly informative</a:t>
            </a:r>
            <a:endParaRPr lang="en-US" sz="800" dirty="0"/>
          </a:p>
        </p:txBody>
      </p:sp>
      <p:sp>
        <p:nvSpPr>
          <p:cNvPr id="165" name="Text 159"/>
          <p:cNvSpPr/>
          <p:nvPr/>
        </p:nvSpPr>
        <p:spPr>
          <a:xfrm>
            <a:off x="538758" y="41301829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hour_of_day_squared (22.20% importance) - Non-linear time patterns matter</a:t>
            </a:r>
            <a:endParaRPr lang="en-US" sz="800" dirty="0"/>
          </a:p>
        </p:txBody>
      </p:sp>
      <p:sp>
        <p:nvSpPr>
          <p:cNvPr id="166" name="Text 160"/>
          <p:cNvSpPr/>
          <p:nvPr/>
        </p:nvSpPr>
        <p:spPr>
          <a:xfrm>
            <a:off x="538758" y="41506021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Weekdaysort and Monthsort - Day of week and month show significant impact</a:t>
            </a:r>
            <a:endParaRPr lang="en-US" sz="800" dirty="0"/>
          </a:p>
        </p:txBody>
      </p:sp>
      <p:sp>
        <p:nvSpPr>
          <p:cNvPr id="167" name="Shape 161"/>
          <p:cNvSpPr/>
          <p:nvPr/>
        </p:nvSpPr>
        <p:spPr>
          <a:xfrm>
            <a:off x="418862" y="41898213"/>
            <a:ext cx="7208996" cy="1032510"/>
          </a:xfrm>
          <a:prstGeom prst="roundRect">
            <a:avLst>
              <a:gd name="adj" fmla="val 15215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68" name="Text 162"/>
          <p:cNvSpPr/>
          <p:nvPr/>
        </p:nvSpPr>
        <p:spPr>
          <a:xfrm>
            <a:off x="538758" y="42018109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Data Quality</a:t>
            </a:r>
            <a:endParaRPr lang="en-US" sz="950" dirty="0"/>
          </a:p>
        </p:txBody>
      </p:sp>
      <p:sp>
        <p:nvSpPr>
          <p:cNvPr id="169" name="Text 163"/>
          <p:cNvSpPr/>
          <p:nvPr/>
        </p:nvSpPr>
        <p:spPr>
          <a:xfrm>
            <a:off x="538758" y="42234802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contains 3,636 records with 12 original features</a:t>
            </a:r>
            <a:endParaRPr lang="en-US" sz="800" dirty="0"/>
          </a:p>
        </p:txBody>
      </p:sp>
      <p:sp>
        <p:nvSpPr>
          <p:cNvPr id="170" name="Text 164"/>
          <p:cNvSpPr/>
          <p:nvPr/>
        </p:nvSpPr>
        <p:spPr>
          <a:xfrm>
            <a:off x="538758" y="42438995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missing values detected</a:t>
            </a:r>
            <a:endParaRPr lang="en-US" sz="800" dirty="0"/>
          </a:p>
        </p:txBody>
      </p:sp>
      <p:sp>
        <p:nvSpPr>
          <p:cNvPr id="171" name="Text 165"/>
          <p:cNvSpPr/>
          <p:nvPr/>
        </p:nvSpPr>
        <p:spPr>
          <a:xfrm>
            <a:off x="538758" y="42643187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engineered 19 features for modelling</a:t>
            </a:r>
            <a:endParaRPr lang="en-US" sz="800" dirty="0"/>
          </a:p>
        </p:txBody>
      </p:sp>
      <p:sp>
        <p:nvSpPr>
          <p:cNvPr id="172" name="Shape 166"/>
          <p:cNvSpPr/>
          <p:nvPr/>
        </p:nvSpPr>
        <p:spPr>
          <a:xfrm>
            <a:off x="418862" y="43035379"/>
            <a:ext cx="7208996" cy="1032510"/>
          </a:xfrm>
          <a:prstGeom prst="roundRect">
            <a:avLst>
              <a:gd name="adj" fmla="val 15215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73" name="Text 167"/>
          <p:cNvSpPr/>
          <p:nvPr/>
        </p:nvSpPr>
        <p:spPr>
          <a:xfrm>
            <a:off x="538758" y="43155275"/>
            <a:ext cx="134778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Model Characteristics</a:t>
            </a:r>
            <a:endParaRPr lang="en-US" sz="950" dirty="0"/>
          </a:p>
        </p:txBody>
      </p:sp>
      <p:sp>
        <p:nvSpPr>
          <p:cNvPr id="174" name="Text 168"/>
          <p:cNvSpPr/>
          <p:nvPr/>
        </p:nvSpPr>
        <p:spPr>
          <a:xfrm>
            <a:off x="538758" y="43371968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Type: Random Forest Regressor</a:t>
            </a:r>
            <a:endParaRPr lang="en-US" sz="800" dirty="0"/>
          </a:p>
        </p:txBody>
      </p:sp>
      <p:sp>
        <p:nvSpPr>
          <p:cNvPr id="175" name="Text 169"/>
          <p:cNvSpPr/>
          <p:nvPr/>
        </p:nvSpPr>
        <p:spPr>
          <a:xfrm>
            <a:off x="538758" y="43576161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Set Size: 728 samples (20% of data)</a:t>
            </a:r>
            <a:endParaRPr lang="en-US" sz="800" dirty="0"/>
          </a:p>
        </p:txBody>
      </p:sp>
      <p:sp>
        <p:nvSpPr>
          <p:cNvPr id="176" name="Text 170"/>
          <p:cNvSpPr/>
          <p:nvPr/>
        </p:nvSpPr>
        <p:spPr>
          <a:xfrm>
            <a:off x="538758" y="43780353"/>
            <a:ext cx="696920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Number of Features: 19 engineered features</a:t>
            </a:r>
            <a:endParaRPr lang="en-US" sz="800" dirty="0"/>
          </a:p>
        </p:txBody>
      </p:sp>
      <p:sp>
        <p:nvSpPr>
          <p:cNvPr id="177" name="Text 171"/>
          <p:cNvSpPr/>
          <p:nvPr/>
        </p:nvSpPr>
        <p:spPr>
          <a:xfrm>
            <a:off x="418862" y="44224932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Visualisations</a:t>
            </a:r>
            <a:endParaRPr lang="en-US" sz="1150" dirty="0"/>
          </a:p>
        </p:txBody>
      </p:sp>
      <p:sp>
        <p:nvSpPr>
          <p:cNvPr id="178" name="Text 172"/>
          <p:cNvSpPr/>
          <p:nvPr/>
        </p:nvSpPr>
        <p:spPr>
          <a:xfrm>
            <a:off x="418862" y="4456676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pipeline generates several visualisation artifacts:</a:t>
            </a:r>
            <a:endParaRPr lang="en-US" sz="800" dirty="0"/>
          </a:p>
        </p:txBody>
      </p:sp>
      <p:sp>
        <p:nvSpPr>
          <p:cNvPr id="179" name="Text 173"/>
          <p:cNvSpPr/>
          <p:nvPr/>
        </p:nvSpPr>
        <p:spPr>
          <a:xfrm>
            <a:off x="418862" y="4485215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Residual Plot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(artifacts/residual_plot.png) - Shows prediction errors distribution</a:t>
            </a:r>
            <a:endParaRPr lang="en-US" sz="800" dirty="0"/>
          </a:p>
        </p:txBody>
      </p:sp>
      <p:sp>
        <p:nvSpPr>
          <p:cNvPr id="180" name="Text 174"/>
          <p:cNvSpPr/>
          <p:nvPr/>
        </p:nvSpPr>
        <p:spPr>
          <a:xfrm>
            <a:off x="418862" y="4505634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 vs Predicted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(artifacts/actual_vs_predicted.png) - Visualises model accuracy</a:t>
            </a:r>
            <a:endParaRPr lang="en-US" sz="800" dirty="0"/>
          </a:p>
        </p:txBody>
      </p:sp>
      <p:sp>
        <p:nvSpPr>
          <p:cNvPr id="181" name="Text 175"/>
          <p:cNvSpPr/>
          <p:nvPr/>
        </p:nvSpPr>
        <p:spPr>
          <a:xfrm>
            <a:off x="418862" y="4526053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Importance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(artifacts/feature_importance.png) - Ranks feature contributions</a:t>
            </a:r>
            <a:endParaRPr lang="en-US" sz="800" dirty="0"/>
          </a:p>
        </p:txBody>
      </p:sp>
      <p:sp>
        <p:nvSpPr>
          <p:cNvPr id="182" name="Text 176"/>
          <p:cNvSpPr/>
          <p:nvPr/>
        </p:nvSpPr>
        <p:spPr>
          <a:xfrm>
            <a:off x="418862" y="4546473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Correlation Heatmap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(artifacts/figures/correlation_heatmap.png) - Shows feature relationships</a:t>
            </a:r>
            <a:endParaRPr lang="en-US" sz="800" dirty="0"/>
          </a:p>
        </p:txBody>
      </p:sp>
      <p:sp>
        <p:nvSpPr>
          <p:cNvPr id="183" name="Text 177"/>
          <p:cNvSpPr/>
          <p:nvPr/>
        </p:nvSpPr>
        <p:spPr>
          <a:xfrm>
            <a:off x="418862" y="4566892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Time-based Distributions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- Hour, weekday, and month patterns</a:t>
            </a:r>
            <a:endParaRPr lang="en-US" sz="800" dirty="0"/>
          </a:p>
        </p:txBody>
      </p:sp>
      <p:sp>
        <p:nvSpPr>
          <p:cNvPr id="184" name="Text 178"/>
          <p:cNvSpPr/>
          <p:nvPr/>
        </p:nvSpPr>
        <p:spPr>
          <a:xfrm>
            <a:off x="418862" y="45993606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Insights</a:t>
            </a:r>
            <a:endParaRPr lang="en-US" sz="1150" dirty="0"/>
          </a:p>
        </p:txBody>
      </p:sp>
      <p:sp>
        <p:nvSpPr>
          <p:cNvPr id="185" name="Shape 179"/>
          <p:cNvSpPr/>
          <p:nvPr/>
        </p:nvSpPr>
        <p:spPr>
          <a:xfrm>
            <a:off x="418862" y="46335434"/>
            <a:ext cx="7208996" cy="1027628"/>
          </a:xfrm>
          <a:prstGeom prst="roundRect">
            <a:avLst>
              <a:gd name="adj" fmla="val 15287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186" name="Shape 180"/>
          <p:cNvSpPr/>
          <p:nvPr/>
        </p:nvSpPr>
        <p:spPr>
          <a:xfrm>
            <a:off x="531138" y="46447710"/>
            <a:ext cx="314087" cy="314087"/>
          </a:xfrm>
          <a:prstGeom prst="roundRect">
            <a:avLst>
              <a:gd name="adj" fmla="val 29110041"/>
            </a:avLst>
          </a:prstGeom>
          <a:solidFill>
            <a:srgbClr val="F2B42D"/>
          </a:solidFill>
          <a:ln/>
        </p:spPr>
      </p:sp>
      <p:pic>
        <p:nvPicPr>
          <p:cNvPr id="187" name="Image 4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458" y="46534030"/>
            <a:ext cx="141327" cy="141327"/>
          </a:xfrm>
          <a:prstGeom prst="rect">
            <a:avLst/>
          </a:prstGeom>
        </p:spPr>
      </p:pic>
      <p:sp>
        <p:nvSpPr>
          <p:cNvPr id="188" name="Text 181"/>
          <p:cNvSpPr/>
          <p:nvPr/>
        </p:nvSpPr>
        <p:spPr>
          <a:xfrm>
            <a:off x="531138" y="46866453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Temporal Patterns</a:t>
            </a:r>
            <a:endParaRPr lang="en-US" sz="950" dirty="0"/>
          </a:p>
        </p:txBody>
      </p:sp>
      <p:sp>
        <p:nvSpPr>
          <p:cNvPr id="189" name="Text 182"/>
          <p:cNvSpPr/>
          <p:nvPr/>
        </p:nvSpPr>
        <p:spPr>
          <a:xfrm>
            <a:off x="531138" y="47083147"/>
            <a:ext cx="698444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Time-based features (hour, day, month) are the strongest predictors, indicating strong temporal patterns in retail sales</a:t>
            </a:r>
            <a:endParaRPr lang="en-US" sz="800" dirty="0"/>
          </a:p>
        </p:txBody>
      </p:sp>
      <p:sp>
        <p:nvSpPr>
          <p:cNvPr id="190" name="Shape 183"/>
          <p:cNvSpPr/>
          <p:nvPr/>
        </p:nvSpPr>
        <p:spPr>
          <a:xfrm>
            <a:off x="418862" y="47467718"/>
            <a:ext cx="7208996" cy="1027628"/>
          </a:xfrm>
          <a:prstGeom prst="roundRect">
            <a:avLst>
              <a:gd name="adj" fmla="val 15287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191" name="Shape 184"/>
          <p:cNvSpPr/>
          <p:nvPr/>
        </p:nvSpPr>
        <p:spPr>
          <a:xfrm>
            <a:off x="531138" y="47579994"/>
            <a:ext cx="314087" cy="314087"/>
          </a:xfrm>
          <a:prstGeom prst="roundRect">
            <a:avLst>
              <a:gd name="adj" fmla="val 29110041"/>
            </a:avLst>
          </a:prstGeom>
          <a:solidFill>
            <a:srgbClr val="D7425E"/>
          </a:solidFill>
          <a:ln/>
        </p:spPr>
      </p:sp>
      <p:pic>
        <p:nvPicPr>
          <p:cNvPr id="19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458" y="47666315"/>
            <a:ext cx="141327" cy="141327"/>
          </a:xfrm>
          <a:prstGeom prst="rect">
            <a:avLst/>
          </a:prstGeom>
        </p:spPr>
      </p:pic>
      <p:sp>
        <p:nvSpPr>
          <p:cNvPr id="193" name="Text 185"/>
          <p:cNvSpPr/>
          <p:nvPr/>
        </p:nvSpPr>
        <p:spPr>
          <a:xfrm>
            <a:off x="531138" y="4799873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Reliability</a:t>
            </a:r>
            <a:endParaRPr lang="en-US" sz="950" dirty="0"/>
          </a:p>
        </p:txBody>
      </p:sp>
      <p:sp>
        <p:nvSpPr>
          <p:cNvPr id="194" name="Text 186"/>
          <p:cNvSpPr/>
          <p:nvPr/>
        </p:nvSpPr>
        <p:spPr>
          <a:xfrm>
            <a:off x="531138" y="48215431"/>
            <a:ext cx="698444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R² of 0.9989, the model provides highly reliable predictions</a:t>
            </a:r>
            <a:endParaRPr lang="en-US" sz="800" dirty="0"/>
          </a:p>
        </p:txBody>
      </p:sp>
      <p:sp>
        <p:nvSpPr>
          <p:cNvPr id="195" name="Shape 187"/>
          <p:cNvSpPr/>
          <p:nvPr/>
        </p:nvSpPr>
        <p:spPr>
          <a:xfrm>
            <a:off x="418862" y="48600003"/>
            <a:ext cx="7208996" cy="1027628"/>
          </a:xfrm>
          <a:prstGeom prst="roundRect">
            <a:avLst>
              <a:gd name="adj" fmla="val 15287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196" name="Shape 188"/>
          <p:cNvSpPr/>
          <p:nvPr/>
        </p:nvSpPr>
        <p:spPr>
          <a:xfrm>
            <a:off x="531138" y="48712279"/>
            <a:ext cx="314087" cy="314087"/>
          </a:xfrm>
          <a:prstGeom prst="roundRect">
            <a:avLst>
              <a:gd name="adj" fmla="val 29110041"/>
            </a:avLst>
          </a:prstGeom>
          <a:solidFill>
            <a:srgbClr val="DD785E"/>
          </a:solidFill>
          <a:ln/>
        </p:spPr>
      </p:sp>
      <p:pic>
        <p:nvPicPr>
          <p:cNvPr id="19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458" y="48798599"/>
            <a:ext cx="141327" cy="141327"/>
          </a:xfrm>
          <a:prstGeom prst="rect">
            <a:avLst/>
          </a:prstGeom>
        </p:spPr>
      </p:pic>
      <p:sp>
        <p:nvSpPr>
          <p:cNvPr id="198" name="Text 189"/>
          <p:cNvSpPr/>
          <p:nvPr/>
        </p:nvSpPr>
        <p:spPr>
          <a:xfrm>
            <a:off x="531138" y="49131022"/>
            <a:ext cx="1539835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 Impact</a:t>
            </a:r>
            <a:endParaRPr lang="en-US" sz="950" dirty="0"/>
          </a:p>
        </p:txBody>
      </p:sp>
      <p:sp>
        <p:nvSpPr>
          <p:cNvPr id="199" name="Text 190"/>
          <p:cNvSpPr/>
          <p:nvPr/>
        </p:nvSpPr>
        <p:spPr>
          <a:xfrm>
            <a:off x="531138" y="49347715"/>
            <a:ext cx="698444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Engineered features (squared terms, interactions) significantly improved model performance</a:t>
            </a:r>
            <a:endParaRPr lang="en-US" sz="800" dirty="0"/>
          </a:p>
        </p:txBody>
      </p:sp>
      <p:sp>
        <p:nvSpPr>
          <p:cNvPr id="200" name="Text 191"/>
          <p:cNvSpPr/>
          <p:nvPr/>
        </p:nvSpPr>
        <p:spPr>
          <a:xfrm>
            <a:off x="418862" y="49784675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Generated Artifacts</a:t>
            </a:r>
            <a:endParaRPr lang="en-US" sz="1150" dirty="0"/>
          </a:p>
        </p:txBody>
      </p:sp>
      <p:sp>
        <p:nvSpPr>
          <p:cNvPr id="201" name="Text 192"/>
          <p:cNvSpPr/>
          <p:nvPr/>
        </p:nvSpPr>
        <p:spPr>
          <a:xfrm>
            <a:off x="418862" y="5012650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results are saved in the artifacts/ directory:</a:t>
            </a:r>
            <a:endParaRPr lang="en-US" sz="800" dirty="0"/>
          </a:p>
        </p:txBody>
      </p:sp>
      <p:sp>
        <p:nvSpPr>
          <p:cNvPr id="202" name="Text 193"/>
          <p:cNvSpPr/>
          <p:nvPr/>
        </p:nvSpPr>
        <p:spPr>
          <a:xfrm>
            <a:off x="418862" y="5041189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evaluation_report.md - Comprehensive evaluation metrics</a:t>
            </a:r>
            <a:endParaRPr lang="en-US" sz="800" dirty="0"/>
          </a:p>
        </p:txBody>
      </p:sp>
      <p:sp>
        <p:nvSpPr>
          <p:cNvPr id="203" name="Text 194"/>
          <p:cNvSpPr/>
          <p:nvPr/>
        </p:nvSpPr>
        <p:spPr>
          <a:xfrm>
            <a:off x="418862" y="5061608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model_card.md - Model documentation and metadata</a:t>
            </a:r>
            <a:endParaRPr lang="en-US" sz="800" dirty="0"/>
          </a:p>
        </p:txBody>
      </p:sp>
      <p:sp>
        <p:nvSpPr>
          <p:cNvPr id="204" name="Text 195"/>
          <p:cNvSpPr/>
          <p:nvPr/>
        </p:nvSpPr>
        <p:spPr>
          <a:xfrm>
            <a:off x="418862" y="5082028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insights.md - Data insights and recommendations</a:t>
            </a:r>
            <a:endParaRPr lang="en-US" sz="800" dirty="0"/>
          </a:p>
        </p:txBody>
      </p:sp>
      <p:sp>
        <p:nvSpPr>
          <p:cNvPr id="205" name="Text 196"/>
          <p:cNvSpPr/>
          <p:nvPr/>
        </p:nvSpPr>
        <p:spPr>
          <a:xfrm>
            <a:off x="418862" y="5102447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eda_report.html - Interactive exploratory data analysis</a:t>
            </a:r>
            <a:endParaRPr lang="en-US" sz="800" dirty="0"/>
          </a:p>
        </p:txBody>
      </p:sp>
      <p:sp>
        <p:nvSpPr>
          <p:cNvPr id="206" name="Text 197"/>
          <p:cNvSpPr/>
          <p:nvPr/>
        </p:nvSpPr>
        <p:spPr>
          <a:xfrm>
            <a:off x="418862" y="5122866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dataset_contract.json - Data schema and validation rules</a:t>
            </a:r>
            <a:endParaRPr lang="en-US" sz="800" dirty="0"/>
          </a:p>
        </p:txBody>
      </p:sp>
      <p:sp>
        <p:nvSpPr>
          <p:cNvPr id="207" name="Text 198"/>
          <p:cNvSpPr/>
          <p:nvPr/>
        </p:nvSpPr>
        <p:spPr>
          <a:xfrm>
            <a:off x="418862" y="5143285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visualisation PNG files</a:t>
            </a:r>
            <a:endParaRPr lang="en-US" sz="800" dirty="0"/>
          </a:p>
        </p:txBody>
      </p:sp>
      <p:sp>
        <p:nvSpPr>
          <p:cNvPr id="208" name="Text 199"/>
          <p:cNvSpPr/>
          <p:nvPr/>
        </p:nvSpPr>
        <p:spPr>
          <a:xfrm>
            <a:off x="418862" y="5171825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detailed results, see:</a:t>
            </a:r>
            <a:endParaRPr lang="en-US" sz="800" dirty="0"/>
          </a:p>
        </p:txBody>
      </p:sp>
      <p:sp>
        <p:nvSpPr>
          <p:cNvPr id="209" name="Text 200"/>
          <p:cNvSpPr/>
          <p:nvPr/>
        </p:nvSpPr>
        <p:spPr>
          <a:xfrm>
            <a:off x="418862" y="5200364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evaluation: artifacts/evaluation_report.md</a:t>
            </a:r>
            <a:endParaRPr lang="en-US" sz="800" dirty="0"/>
          </a:p>
        </p:txBody>
      </p:sp>
      <p:sp>
        <p:nvSpPr>
          <p:cNvPr id="210" name="Text 201"/>
          <p:cNvSpPr/>
          <p:nvPr/>
        </p:nvSpPr>
        <p:spPr>
          <a:xfrm>
            <a:off x="418862" y="5220783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documentation: artifacts/model_card.md</a:t>
            </a:r>
            <a:endParaRPr lang="en-US" sz="800" dirty="0"/>
          </a:p>
        </p:txBody>
      </p:sp>
      <p:sp>
        <p:nvSpPr>
          <p:cNvPr id="211" name="Text 202"/>
          <p:cNvSpPr/>
          <p:nvPr/>
        </p:nvSpPr>
        <p:spPr>
          <a:xfrm>
            <a:off x="418862" y="5241202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insights: artifacts/insights.md</a:t>
            </a:r>
            <a:endParaRPr lang="en-US" sz="800" dirty="0"/>
          </a:p>
        </p:txBody>
      </p:sp>
      <p:sp>
        <p:nvSpPr>
          <p:cNvPr id="212" name="Text 203"/>
          <p:cNvSpPr/>
          <p:nvPr/>
        </p:nvSpPr>
        <p:spPr>
          <a:xfrm>
            <a:off x="418862" y="52736710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Viewing Results</a:t>
            </a:r>
            <a:endParaRPr lang="en-US" sz="1150" dirty="0"/>
          </a:p>
        </p:txBody>
      </p:sp>
      <p:sp>
        <p:nvSpPr>
          <p:cNvPr id="213" name="Text 204"/>
          <p:cNvSpPr/>
          <p:nvPr/>
        </p:nvSpPr>
        <p:spPr>
          <a:xfrm>
            <a:off x="418862" y="5307853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running the pipeline, view results:</a:t>
            </a:r>
            <a:endParaRPr lang="en-US" sz="800" dirty="0"/>
          </a:p>
        </p:txBody>
      </p:sp>
      <p:sp>
        <p:nvSpPr>
          <p:cNvPr id="214" name="Text 205"/>
          <p:cNvSpPr/>
          <p:nvPr/>
        </p:nvSpPr>
        <p:spPr>
          <a:xfrm>
            <a:off x="418862" y="5336393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artifacts/eda_report.html in a browser for interactive EDA</a:t>
            </a:r>
            <a:endParaRPr lang="en-US" sz="800" dirty="0"/>
          </a:p>
        </p:txBody>
      </p:sp>
      <p:sp>
        <p:nvSpPr>
          <p:cNvPr id="215" name="Text 206"/>
          <p:cNvSpPr/>
          <p:nvPr/>
        </p:nvSpPr>
        <p:spPr>
          <a:xfrm>
            <a:off x="418862" y="5356812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artifacts/evaluation_report.md for performance metrics</a:t>
            </a:r>
            <a:endParaRPr lang="en-US" sz="800" dirty="0"/>
          </a:p>
        </p:txBody>
      </p:sp>
      <p:sp>
        <p:nvSpPr>
          <p:cNvPr id="216" name="Text 207"/>
          <p:cNvSpPr/>
          <p:nvPr/>
        </p:nvSpPr>
        <p:spPr>
          <a:xfrm>
            <a:off x="418862" y="5377231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 artifacts/model_card.md for model documentation</a:t>
            </a:r>
            <a:endParaRPr lang="en-US" sz="800" dirty="0"/>
          </a:p>
        </p:txBody>
      </p:sp>
      <p:sp>
        <p:nvSpPr>
          <p:cNvPr id="217" name="Text 208"/>
          <p:cNvSpPr/>
          <p:nvPr/>
        </p:nvSpPr>
        <p:spPr>
          <a:xfrm>
            <a:off x="418862" y="5397650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PNG files in artifacts/ and artifacts/figures/ for visualisations</a:t>
            </a:r>
            <a:endParaRPr lang="en-US" sz="800" dirty="0"/>
          </a:p>
        </p:txBody>
      </p:sp>
      <p:sp>
        <p:nvSpPr>
          <p:cNvPr id="218" name="Text 209"/>
          <p:cNvSpPr/>
          <p:nvPr/>
        </p:nvSpPr>
        <p:spPr>
          <a:xfrm>
            <a:off x="418862" y="54301192"/>
            <a:ext cx="252305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Generate Comprehensive PDF Report</a:t>
            </a:r>
            <a:endParaRPr lang="en-US" sz="1150" dirty="0"/>
          </a:p>
        </p:txBody>
      </p:sp>
      <p:sp>
        <p:nvSpPr>
          <p:cNvPr id="219" name="Text 210"/>
          <p:cNvSpPr/>
          <p:nvPr/>
        </p:nvSpPr>
        <p:spPr>
          <a:xfrm>
            <a:off x="418862" y="5464302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professional PDF report with all charts, visualisations, and analysis results:</a:t>
            </a:r>
            <a:endParaRPr lang="en-US" sz="800" dirty="0"/>
          </a:p>
        </p:txBody>
      </p:sp>
      <p:sp>
        <p:nvSpPr>
          <p:cNvPr id="220" name="Shape 211"/>
          <p:cNvSpPr/>
          <p:nvPr/>
        </p:nvSpPr>
        <p:spPr>
          <a:xfrm>
            <a:off x="418862" y="54928413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21" name="Shape 212"/>
          <p:cNvSpPr/>
          <p:nvPr/>
        </p:nvSpPr>
        <p:spPr>
          <a:xfrm>
            <a:off x="413742" y="54928413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22" name="Text 213"/>
          <p:cNvSpPr/>
          <p:nvPr/>
        </p:nvSpPr>
        <p:spPr>
          <a:xfrm>
            <a:off x="518398" y="55006875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src/utils/generate_pdf_report.py</a:t>
            </a:r>
            <a:endParaRPr lang="en-US" sz="800" dirty="0"/>
          </a:p>
        </p:txBody>
      </p:sp>
      <p:sp>
        <p:nvSpPr>
          <p:cNvPr id="223" name="Text 214"/>
          <p:cNvSpPr/>
          <p:nvPr/>
        </p:nvSpPr>
        <p:spPr>
          <a:xfrm>
            <a:off x="418862" y="5537073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 specify a custom output path:</a:t>
            </a:r>
            <a:endParaRPr lang="en-US" sz="800" dirty="0"/>
          </a:p>
        </p:txBody>
      </p:sp>
      <p:sp>
        <p:nvSpPr>
          <p:cNvPr id="224" name="Shape 215"/>
          <p:cNvSpPr/>
          <p:nvPr/>
        </p:nvSpPr>
        <p:spPr>
          <a:xfrm>
            <a:off x="418862" y="55656123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25" name="Shape 216"/>
          <p:cNvSpPr/>
          <p:nvPr/>
        </p:nvSpPr>
        <p:spPr>
          <a:xfrm>
            <a:off x="413742" y="55656123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26" name="Text 217"/>
          <p:cNvSpPr/>
          <p:nvPr/>
        </p:nvSpPr>
        <p:spPr>
          <a:xfrm>
            <a:off x="518398" y="55734585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src/utils/generate_pdf_report.py --output artifacts/my_report.pdf</a:t>
            </a:r>
            <a:endParaRPr lang="en-US" sz="800" dirty="0"/>
          </a:p>
        </p:txBody>
      </p:sp>
      <p:sp>
        <p:nvSpPr>
          <p:cNvPr id="227" name="Text 218"/>
          <p:cNvSpPr/>
          <p:nvPr/>
        </p:nvSpPr>
        <p:spPr>
          <a:xfrm>
            <a:off x="418862" y="5609844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PDF includes:</a:t>
            </a:r>
            <a:endParaRPr lang="en-US" sz="800" dirty="0"/>
          </a:p>
        </p:txBody>
      </p:sp>
      <p:sp>
        <p:nvSpPr>
          <p:cNvPr id="228" name="Text 219"/>
          <p:cNvSpPr/>
          <p:nvPr/>
        </p:nvSpPr>
        <p:spPr>
          <a:xfrm>
            <a:off x="418862" y="5638383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Executive summary with key metrics</a:t>
            </a:r>
            <a:endParaRPr lang="en-US" sz="800" dirty="0"/>
          </a:p>
        </p:txBody>
      </p:sp>
      <p:sp>
        <p:nvSpPr>
          <p:cNvPr id="229" name="Text 220"/>
          <p:cNvSpPr/>
          <p:nvPr/>
        </p:nvSpPr>
        <p:spPr>
          <a:xfrm>
            <a:off x="418862" y="5658802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performance metrics table</a:t>
            </a:r>
            <a:endParaRPr lang="en-US" sz="800" dirty="0"/>
          </a:p>
        </p:txBody>
      </p:sp>
      <p:sp>
        <p:nvSpPr>
          <p:cNvPr id="230" name="Text 221"/>
          <p:cNvSpPr/>
          <p:nvPr/>
        </p:nvSpPr>
        <p:spPr>
          <a:xfrm>
            <a:off x="418862" y="5679221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insights and analysis</a:t>
            </a:r>
            <a:endParaRPr lang="en-US" sz="800" dirty="0"/>
          </a:p>
        </p:txBody>
      </p:sp>
      <p:sp>
        <p:nvSpPr>
          <p:cNvPr id="231" name="Text 222"/>
          <p:cNvSpPr/>
          <p:nvPr/>
        </p:nvSpPr>
        <p:spPr>
          <a:xfrm>
            <a:off x="418862" y="5699640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visualisations (residual plots, feature importance, distributions)</a:t>
            </a:r>
            <a:endParaRPr lang="en-US" sz="800" dirty="0"/>
          </a:p>
        </p:txBody>
      </p:sp>
      <p:sp>
        <p:nvSpPr>
          <p:cNvPr id="232" name="Text 223"/>
          <p:cNvSpPr/>
          <p:nvPr/>
        </p:nvSpPr>
        <p:spPr>
          <a:xfrm>
            <a:off x="418862" y="5720060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evaluation report</a:t>
            </a:r>
            <a:endParaRPr lang="en-US" sz="800" dirty="0"/>
          </a:p>
        </p:txBody>
      </p:sp>
      <p:sp>
        <p:nvSpPr>
          <p:cNvPr id="233" name="Text 224"/>
          <p:cNvSpPr/>
          <p:nvPr/>
        </p:nvSpPr>
        <p:spPr>
          <a:xfrm>
            <a:off x="418862" y="5740479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card documentation</a:t>
            </a:r>
            <a:endParaRPr lang="en-US" sz="800" dirty="0"/>
          </a:p>
        </p:txBody>
      </p:sp>
      <p:sp>
        <p:nvSpPr>
          <p:cNvPr id="234" name="Text 225"/>
          <p:cNvSpPr/>
          <p:nvPr/>
        </p:nvSpPr>
        <p:spPr>
          <a:xfrm>
            <a:off x="418862" y="5760898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Recommendations and next steps</a:t>
            </a:r>
            <a:endParaRPr lang="en-US" sz="800" dirty="0"/>
          </a:p>
        </p:txBody>
      </p:sp>
      <p:sp>
        <p:nvSpPr>
          <p:cNvPr id="235" name="Text 226"/>
          <p:cNvSpPr/>
          <p:nvPr/>
        </p:nvSpPr>
        <p:spPr>
          <a:xfrm>
            <a:off x="418862" y="5789437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generated PDF will be saved in the artifacts/ directory with a timestamp.</a:t>
            </a:r>
            <a:endParaRPr lang="en-US" sz="800" dirty="0"/>
          </a:p>
        </p:txBody>
      </p:sp>
      <p:sp>
        <p:nvSpPr>
          <p:cNvPr id="236" name="Text 227"/>
          <p:cNvSpPr/>
          <p:nvPr/>
        </p:nvSpPr>
        <p:spPr>
          <a:xfrm>
            <a:off x="418862" y="5821906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CrewAI Agents</a:t>
            </a:r>
            <a:endParaRPr lang="en-US" sz="1550" dirty="0"/>
          </a:p>
        </p:txBody>
      </p:sp>
      <p:sp>
        <p:nvSpPr>
          <p:cNvPr id="237" name="Text 228"/>
          <p:cNvSpPr/>
          <p:nvPr/>
        </p:nvSpPr>
        <p:spPr>
          <a:xfrm>
            <a:off x="418862" y="58727221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Analyst Agent</a:t>
            </a:r>
            <a:endParaRPr lang="en-US" sz="950" dirty="0"/>
          </a:p>
        </p:txBody>
      </p:sp>
      <p:sp>
        <p:nvSpPr>
          <p:cNvPr id="238" name="Text 229"/>
          <p:cNvSpPr/>
          <p:nvPr/>
        </p:nvSpPr>
        <p:spPr>
          <a:xfrm>
            <a:off x="418862" y="58985825"/>
            <a:ext cx="22077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Senior Data Analyst</a:t>
            </a:r>
            <a:endParaRPr lang="en-US" sz="800" dirty="0"/>
          </a:p>
        </p:txBody>
      </p:sp>
      <p:sp>
        <p:nvSpPr>
          <p:cNvPr id="239" name="Text 230"/>
          <p:cNvSpPr/>
          <p:nvPr/>
        </p:nvSpPr>
        <p:spPr>
          <a:xfrm>
            <a:off x="418862" y="59190017"/>
            <a:ext cx="2207776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Produce clean datasets and comprehensive insights</a:t>
            </a:r>
            <a:endParaRPr lang="en-US" sz="800" dirty="0"/>
          </a:p>
        </p:txBody>
      </p:sp>
      <p:sp>
        <p:nvSpPr>
          <p:cNvPr id="240" name="Text 231"/>
          <p:cNvSpPr/>
          <p:nvPr/>
        </p:nvSpPr>
        <p:spPr>
          <a:xfrm>
            <a:off x="418862" y="59561849"/>
            <a:ext cx="22077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Skills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Data cleaning, EDA, contract creation</a:t>
            </a:r>
            <a:endParaRPr lang="en-US" sz="800" dirty="0"/>
          </a:p>
        </p:txBody>
      </p:sp>
      <p:sp>
        <p:nvSpPr>
          <p:cNvPr id="241" name="Text 232"/>
          <p:cNvSpPr/>
          <p:nvPr/>
        </p:nvSpPr>
        <p:spPr>
          <a:xfrm>
            <a:off x="2889766" y="58727221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Scientist Agent</a:t>
            </a:r>
            <a:endParaRPr lang="en-US" sz="950" dirty="0"/>
          </a:p>
        </p:txBody>
      </p:sp>
      <p:sp>
        <p:nvSpPr>
          <p:cNvPr id="242" name="Text 233"/>
          <p:cNvSpPr/>
          <p:nvPr/>
        </p:nvSpPr>
        <p:spPr>
          <a:xfrm>
            <a:off x="2889766" y="58985825"/>
            <a:ext cx="22077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Senior Data Scientist</a:t>
            </a:r>
            <a:endParaRPr lang="en-US" sz="800" dirty="0"/>
          </a:p>
        </p:txBody>
      </p:sp>
      <p:sp>
        <p:nvSpPr>
          <p:cNvPr id="243" name="Text 234"/>
          <p:cNvSpPr/>
          <p:nvPr/>
        </p:nvSpPr>
        <p:spPr>
          <a:xfrm>
            <a:off x="2889766" y="59190017"/>
            <a:ext cx="2207776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Build robust ML models for retail predictions</a:t>
            </a:r>
            <a:endParaRPr lang="en-US" sz="800" dirty="0"/>
          </a:p>
        </p:txBody>
      </p:sp>
      <p:sp>
        <p:nvSpPr>
          <p:cNvPr id="244" name="Text 235"/>
          <p:cNvSpPr/>
          <p:nvPr/>
        </p:nvSpPr>
        <p:spPr>
          <a:xfrm>
            <a:off x="2889766" y="59561849"/>
            <a:ext cx="2207776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Skills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Feature engineering, model selection, evaluation</a:t>
            </a:r>
            <a:endParaRPr lang="en-US" sz="800" dirty="0"/>
          </a:p>
        </p:txBody>
      </p:sp>
      <p:sp>
        <p:nvSpPr>
          <p:cNvPr id="245" name="Text 236"/>
          <p:cNvSpPr/>
          <p:nvPr/>
        </p:nvSpPr>
        <p:spPr>
          <a:xfrm>
            <a:off x="5360670" y="58727221"/>
            <a:ext cx="1296114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Evaluator Agent</a:t>
            </a:r>
            <a:endParaRPr lang="en-US" sz="950" dirty="0"/>
          </a:p>
        </p:txBody>
      </p:sp>
      <p:sp>
        <p:nvSpPr>
          <p:cNvPr id="246" name="Text 237"/>
          <p:cNvSpPr/>
          <p:nvPr/>
        </p:nvSpPr>
        <p:spPr>
          <a:xfrm>
            <a:off x="5360670" y="58985825"/>
            <a:ext cx="2282309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ML Model Evaluator</a:t>
            </a:r>
            <a:endParaRPr lang="en-US" sz="800" dirty="0"/>
          </a:p>
        </p:txBody>
      </p:sp>
      <p:sp>
        <p:nvSpPr>
          <p:cNvPr id="247" name="Text 238"/>
          <p:cNvSpPr/>
          <p:nvPr/>
        </p:nvSpPr>
        <p:spPr>
          <a:xfrm>
            <a:off x="5360670" y="59190017"/>
            <a:ext cx="2282309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Goal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Generate comprehensive evaluation reports</a:t>
            </a:r>
            <a:endParaRPr lang="en-US" sz="800" dirty="0"/>
          </a:p>
        </p:txBody>
      </p:sp>
      <p:sp>
        <p:nvSpPr>
          <p:cNvPr id="248" name="Text 239"/>
          <p:cNvSpPr/>
          <p:nvPr/>
        </p:nvSpPr>
        <p:spPr>
          <a:xfrm>
            <a:off x="5360670" y="59561849"/>
            <a:ext cx="2282309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Skills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Metrics calculation, visualisation, documentation</a:t>
            </a:r>
            <a:endParaRPr lang="en-US" sz="800" dirty="0"/>
          </a:p>
        </p:txBody>
      </p:sp>
      <p:sp>
        <p:nvSpPr>
          <p:cNvPr id="249" name="Text 240"/>
          <p:cNvSpPr/>
          <p:nvPr/>
        </p:nvSpPr>
        <p:spPr>
          <a:xfrm>
            <a:off x="418862" y="6009072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Customisation</a:t>
            </a:r>
            <a:endParaRPr lang="en-US" sz="1550" dirty="0"/>
          </a:p>
        </p:txBody>
      </p:sp>
      <p:sp>
        <p:nvSpPr>
          <p:cNvPr id="250" name="Text 241"/>
          <p:cNvSpPr/>
          <p:nvPr/>
        </p:nvSpPr>
        <p:spPr>
          <a:xfrm>
            <a:off x="418862" y="60378975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Adding New Features</a:t>
            </a:r>
            <a:endParaRPr lang="en-US" sz="1150" dirty="0"/>
          </a:p>
        </p:txBody>
      </p:sp>
      <p:sp>
        <p:nvSpPr>
          <p:cNvPr id="251" name="Text 242"/>
          <p:cNvSpPr/>
          <p:nvPr/>
        </p:nvSpPr>
        <p:spPr>
          <a:xfrm>
            <a:off x="418862" y="6072080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Data Processing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Modify src/data_analyst/ingest_and_clean.py</a:t>
            </a:r>
            <a:endParaRPr lang="en-US" sz="800" dirty="0"/>
          </a:p>
        </p:txBody>
      </p:sp>
      <p:sp>
        <p:nvSpPr>
          <p:cNvPr id="252" name="Text 243"/>
          <p:cNvSpPr/>
          <p:nvPr/>
        </p:nvSpPr>
        <p:spPr>
          <a:xfrm>
            <a:off x="418862" y="6092499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Engineering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Extend src/data_scientist/feature_engineering.py</a:t>
            </a:r>
            <a:endParaRPr lang="en-US" sz="800" dirty="0"/>
          </a:p>
        </p:txBody>
      </p:sp>
      <p:sp>
        <p:nvSpPr>
          <p:cNvPr id="253" name="Text 244"/>
          <p:cNvSpPr/>
          <p:nvPr/>
        </p:nvSpPr>
        <p:spPr>
          <a:xfrm>
            <a:off x="418862" y="6112918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3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Types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Add models in src/data_scientist/train_models.py</a:t>
            </a:r>
            <a:endParaRPr lang="en-US" sz="800" dirty="0"/>
          </a:p>
        </p:txBody>
      </p:sp>
      <p:sp>
        <p:nvSpPr>
          <p:cNvPr id="254" name="Text 245"/>
          <p:cNvSpPr/>
          <p:nvPr/>
        </p:nvSpPr>
        <p:spPr>
          <a:xfrm>
            <a:off x="418862" y="61453871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Configuring Agents</a:t>
            </a:r>
            <a:endParaRPr lang="en-US" sz="1150" dirty="0"/>
          </a:p>
        </p:txBody>
      </p:sp>
      <p:sp>
        <p:nvSpPr>
          <p:cNvPr id="255" name="Text 246"/>
          <p:cNvSpPr/>
          <p:nvPr/>
        </p:nvSpPr>
        <p:spPr>
          <a:xfrm>
            <a:off x="418862" y="6179570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 crew/agents.yaml to customise agent behaviour:</a:t>
            </a:r>
            <a:endParaRPr lang="en-US" sz="800" dirty="0"/>
          </a:p>
        </p:txBody>
      </p:sp>
      <p:sp>
        <p:nvSpPr>
          <p:cNvPr id="256" name="Shape 247"/>
          <p:cNvSpPr/>
          <p:nvPr/>
        </p:nvSpPr>
        <p:spPr>
          <a:xfrm>
            <a:off x="418862" y="62081093"/>
            <a:ext cx="7208996" cy="827484"/>
          </a:xfrm>
          <a:prstGeom prst="roundRect">
            <a:avLst>
              <a:gd name="adj" fmla="val 18985"/>
            </a:avLst>
          </a:prstGeom>
          <a:solidFill>
            <a:srgbClr val="0D0D3B"/>
          </a:solidFill>
          <a:ln/>
        </p:spPr>
      </p:sp>
      <p:sp>
        <p:nvSpPr>
          <p:cNvPr id="257" name="Shape 248"/>
          <p:cNvSpPr/>
          <p:nvPr/>
        </p:nvSpPr>
        <p:spPr>
          <a:xfrm>
            <a:off x="413742" y="62081093"/>
            <a:ext cx="7219236" cy="827484"/>
          </a:xfrm>
          <a:prstGeom prst="roundRect">
            <a:avLst>
              <a:gd name="adj" fmla="val 1898"/>
            </a:avLst>
          </a:prstGeom>
          <a:solidFill>
            <a:srgbClr val="0D0D3B"/>
          </a:solidFill>
          <a:ln/>
        </p:spPr>
      </p:sp>
      <p:sp>
        <p:nvSpPr>
          <p:cNvPr id="258" name="Text 249"/>
          <p:cNvSpPr/>
          <p:nvPr/>
        </p:nvSpPr>
        <p:spPr>
          <a:xfrm>
            <a:off x="518398" y="62159555"/>
            <a:ext cx="7009924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data_analyst: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role: Your custom role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goal: Your custom goal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backstory: Your custom backstory</a:t>
            </a:r>
            <a:endParaRPr lang="en-US" sz="800" dirty="0"/>
          </a:p>
        </p:txBody>
      </p:sp>
      <p:sp>
        <p:nvSpPr>
          <p:cNvPr id="259" name="Text 250"/>
          <p:cNvSpPr/>
          <p:nvPr/>
        </p:nvSpPr>
        <p:spPr>
          <a:xfrm>
            <a:off x="418862" y="63065620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Configuring Tasks</a:t>
            </a:r>
            <a:endParaRPr lang="en-US" sz="1150" dirty="0"/>
          </a:p>
        </p:txBody>
      </p:sp>
      <p:sp>
        <p:nvSpPr>
          <p:cNvPr id="260" name="Text 251"/>
          <p:cNvSpPr/>
          <p:nvPr/>
        </p:nvSpPr>
        <p:spPr>
          <a:xfrm>
            <a:off x="418862" y="6340744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Edit crew/tasks.yaml to modify task descriptions and expected outputs.</a:t>
            </a:r>
            <a:endParaRPr lang="en-US" sz="800" dirty="0"/>
          </a:p>
        </p:txBody>
      </p:sp>
      <p:sp>
        <p:nvSpPr>
          <p:cNvPr id="261" name="Text 252"/>
          <p:cNvSpPr/>
          <p:nvPr/>
        </p:nvSpPr>
        <p:spPr>
          <a:xfrm>
            <a:off x="418862" y="6373213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</a:t>
            </a:r>
            <a:endParaRPr lang="en-US" sz="1550" dirty="0"/>
          </a:p>
        </p:txBody>
      </p:sp>
      <p:sp>
        <p:nvSpPr>
          <p:cNvPr id="262" name="Text 253"/>
          <p:cNvSpPr/>
          <p:nvPr/>
        </p:nvSpPr>
        <p:spPr>
          <a:xfrm>
            <a:off x="418862" y="64020383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Running Tests</a:t>
            </a:r>
            <a:endParaRPr lang="en-US" sz="1150" dirty="0"/>
          </a:p>
        </p:txBody>
      </p:sp>
      <p:sp>
        <p:nvSpPr>
          <p:cNvPr id="263" name="Shape 254"/>
          <p:cNvSpPr/>
          <p:nvPr/>
        </p:nvSpPr>
        <p:spPr>
          <a:xfrm>
            <a:off x="418862" y="64362211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64" name="Shape 255"/>
          <p:cNvSpPr/>
          <p:nvPr/>
        </p:nvSpPr>
        <p:spPr>
          <a:xfrm>
            <a:off x="413742" y="64362211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65" name="Text 256"/>
          <p:cNvSpPr/>
          <p:nvPr/>
        </p:nvSpPr>
        <p:spPr>
          <a:xfrm>
            <a:off x="518398" y="64440673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pytest tests/</a:t>
            </a:r>
            <a:endParaRPr lang="en-US" sz="800" dirty="0"/>
          </a:p>
        </p:txBody>
      </p:sp>
      <p:sp>
        <p:nvSpPr>
          <p:cNvPr id="266" name="Text 257"/>
          <p:cNvSpPr/>
          <p:nvPr/>
        </p:nvSpPr>
        <p:spPr>
          <a:xfrm>
            <a:off x="418862" y="64843819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Quality</a:t>
            </a:r>
            <a:endParaRPr lang="en-US" sz="1150" dirty="0"/>
          </a:p>
        </p:txBody>
      </p:sp>
      <p:sp>
        <p:nvSpPr>
          <p:cNvPr id="267" name="Shape 258"/>
          <p:cNvSpPr/>
          <p:nvPr/>
        </p:nvSpPr>
        <p:spPr>
          <a:xfrm>
            <a:off x="418862" y="65185647"/>
            <a:ext cx="7208996" cy="1498044"/>
          </a:xfrm>
          <a:prstGeom prst="roundRect">
            <a:avLst>
              <a:gd name="adj" fmla="val 10487"/>
            </a:avLst>
          </a:prstGeom>
          <a:solidFill>
            <a:srgbClr val="0D0D3B"/>
          </a:solidFill>
          <a:ln/>
        </p:spPr>
      </p:sp>
      <p:sp>
        <p:nvSpPr>
          <p:cNvPr id="268" name="Shape 259"/>
          <p:cNvSpPr/>
          <p:nvPr/>
        </p:nvSpPr>
        <p:spPr>
          <a:xfrm>
            <a:off x="413742" y="65185647"/>
            <a:ext cx="7219236" cy="1498044"/>
          </a:xfrm>
          <a:prstGeom prst="roundRect">
            <a:avLst>
              <a:gd name="adj" fmla="val 1049"/>
            </a:avLst>
          </a:prstGeom>
          <a:solidFill>
            <a:srgbClr val="0D0D3B"/>
          </a:solidFill>
          <a:ln/>
        </p:spPr>
      </p:sp>
      <p:sp>
        <p:nvSpPr>
          <p:cNvPr id="269" name="Text 260"/>
          <p:cNvSpPr/>
          <p:nvPr/>
        </p:nvSpPr>
        <p:spPr>
          <a:xfrm>
            <a:off x="518398" y="65264109"/>
            <a:ext cx="7009924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Format code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black src/ app/ crew/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Lint code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flake8 src/ app/ crew/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Type checking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mypy src/ app/ crew/</a:t>
            </a:r>
            <a:endParaRPr lang="en-US" sz="800" dirty="0"/>
          </a:p>
        </p:txBody>
      </p:sp>
      <p:sp>
        <p:nvSpPr>
          <p:cNvPr id="270" name="Text 261"/>
          <p:cNvSpPr/>
          <p:nvPr/>
        </p:nvSpPr>
        <p:spPr>
          <a:xfrm>
            <a:off x="418862" y="66840735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Jupyter Notebooks</a:t>
            </a:r>
            <a:endParaRPr lang="en-US" sz="1150" dirty="0"/>
          </a:p>
        </p:txBody>
      </p:sp>
      <p:sp>
        <p:nvSpPr>
          <p:cNvPr id="271" name="Text 262"/>
          <p:cNvSpPr/>
          <p:nvPr/>
        </p:nvSpPr>
        <p:spPr>
          <a:xfrm>
            <a:off x="418862" y="6718256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data interactively:</a:t>
            </a:r>
            <a:endParaRPr lang="en-US" sz="800" dirty="0"/>
          </a:p>
        </p:txBody>
      </p:sp>
      <p:sp>
        <p:nvSpPr>
          <p:cNvPr id="272" name="Shape 263"/>
          <p:cNvSpPr/>
          <p:nvPr/>
        </p:nvSpPr>
        <p:spPr>
          <a:xfrm>
            <a:off x="418862" y="67467956"/>
            <a:ext cx="7208996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73" name="Shape 264"/>
          <p:cNvSpPr/>
          <p:nvPr/>
        </p:nvSpPr>
        <p:spPr>
          <a:xfrm>
            <a:off x="413742" y="67467956"/>
            <a:ext cx="7219236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74" name="Text 265"/>
          <p:cNvSpPr/>
          <p:nvPr/>
        </p:nvSpPr>
        <p:spPr>
          <a:xfrm>
            <a:off x="518398" y="67546418"/>
            <a:ext cx="700992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jupyter notebook notebooks/eda_playground.ipynb</a:t>
            </a:r>
            <a:endParaRPr lang="en-US" sz="800" dirty="0"/>
          </a:p>
        </p:txBody>
      </p:sp>
      <p:sp>
        <p:nvSpPr>
          <p:cNvPr id="275" name="Text 266"/>
          <p:cNvSpPr/>
          <p:nvPr/>
        </p:nvSpPr>
        <p:spPr>
          <a:xfrm>
            <a:off x="418862" y="67949564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Troubleshooting</a:t>
            </a:r>
            <a:endParaRPr lang="en-US" sz="1550" dirty="0"/>
          </a:p>
        </p:txBody>
      </p:sp>
      <p:sp>
        <p:nvSpPr>
          <p:cNvPr id="276" name="Text 267"/>
          <p:cNvSpPr/>
          <p:nvPr/>
        </p:nvSpPr>
        <p:spPr>
          <a:xfrm>
            <a:off x="418862" y="68237814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Common Issues</a:t>
            </a:r>
            <a:endParaRPr lang="en-US" sz="1150" dirty="0"/>
          </a:p>
        </p:txBody>
      </p:sp>
      <p:sp>
        <p:nvSpPr>
          <p:cNvPr id="277" name="Shape 268"/>
          <p:cNvSpPr/>
          <p:nvPr/>
        </p:nvSpPr>
        <p:spPr>
          <a:xfrm>
            <a:off x="418862" y="68579643"/>
            <a:ext cx="7208996" cy="1066443"/>
          </a:xfrm>
          <a:prstGeom prst="roundRect">
            <a:avLst>
              <a:gd name="adj" fmla="val 6859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78" name="Shape 269"/>
          <p:cNvSpPr/>
          <p:nvPr/>
        </p:nvSpPr>
        <p:spPr>
          <a:xfrm>
            <a:off x="403622" y="68579643"/>
            <a:ext cx="60960" cy="1066443"/>
          </a:xfrm>
          <a:prstGeom prst="roundRect">
            <a:avLst>
              <a:gd name="adj" fmla="val 257700"/>
            </a:avLst>
          </a:prstGeom>
          <a:solidFill>
            <a:srgbClr val="F2B42D"/>
          </a:solidFill>
          <a:ln/>
        </p:spPr>
      </p:sp>
      <p:sp>
        <p:nvSpPr>
          <p:cNvPr id="279" name="Text 270"/>
          <p:cNvSpPr/>
          <p:nvPr/>
        </p:nvSpPr>
        <p:spPr>
          <a:xfrm>
            <a:off x="584478" y="68699539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 Errors</a:t>
            </a:r>
            <a:endParaRPr lang="en-US" sz="950" dirty="0"/>
          </a:p>
        </p:txBody>
      </p:sp>
      <p:sp>
        <p:nvSpPr>
          <p:cNvPr id="280" name="Text 271"/>
          <p:cNvSpPr/>
          <p:nvPr/>
        </p:nvSpPr>
        <p:spPr>
          <a:xfrm>
            <a:off x="584478" y="68916233"/>
            <a:ext cx="69234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all dependencies are installed</a:t>
            </a:r>
            <a:endParaRPr lang="en-US" sz="800" dirty="0"/>
          </a:p>
        </p:txBody>
      </p:sp>
      <p:sp>
        <p:nvSpPr>
          <p:cNvPr id="281" name="Shape 272"/>
          <p:cNvSpPr/>
          <p:nvPr/>
        </p:nvSpPr>
        <p:spPr>
          <a:xfrm>
            <a:off x="584478" y="69201625"/>
            <a:ext cx="6923484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82" name="Shape 273"/>
          <p:cNvSpPr/>
          <p:nvPr/>
        </p:nvSpPr>
        <p:spPr>
          <a:xfrm>
            <a:off x="579358" y="69201625"/>
            <a:ext cx="6933724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83" name="Text 274"/>
          <p:cNvSpPr/>
          <p:nvPr/>
        </p:nvSpPr>
        <p:spPr>
          <a:xfrm>
            <a:off x="684014" y="69280088"/>
            <a:ext cx="672441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800" dirty="0"/>
          </a:p>
        </p:txBody>
      </p:sp>
      <p:sp>
        <p:nvSpPr>
          <p:cNvPr id="284" name="Shape 275"/>
          <p:cNvSpPr/>
          <p:nvPr/>
        </p:nvSpPr>
        <p:spPr>
          <a:xfrm>
            <a:off x="418862" y="69750742"/>
            <a:ext cx="7208996" cy="1066443"/>
          </a:xfrm>
          <a:prstGeom prst="roundRect">
            <a:avLst>
              <a:gd name="adj" fmla="val 6859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285" name="Shape 276"/>
          <p:cNvSpPr/>
          <p:nvPr/>
        </p:nvSpPr>
        <p:spPr>
          <a:xfrm>
            <a:off x="403622" y="69750742"/>
            <a:ext cx="60960" cy="1066443"/>
          </a:xfrm>
          <a:prstGeom prst="roundRect">
            <a:avLst>
              <a:gd name="adj" fmla="val 257700"/>
            </a:avLst>
          </a:prstGeom>
          <a:solidFill>
            <a:srgbClr val="D7425E"/>
          </a:solidFill>
          <a:ln/>
        </p:spPr>
      </p:sp>
      <p:sp>
        <p:nvSpPr>
          <p:cNvPr id="286" name="Text 277"/>
          <p:cNvSpPr/>
          <p:nvPr/>
        </p:nvSpPr>
        <p:spPr>
          <a:xfrm>
            <a:off x="584478" y="69870638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Not Found</a:t>
            </a:r>
            <a:endParaRPr lang="en-US" sz="950" dirty="0"/>
          </a:p>
        </p:txBody>
      </p:sp>
      <p:sp>
        <p:nvSpPr>
          <p:cNvPr id="287" name="Text 278"/>
          <p:cNvSpPr/>
          <p:nvPr/>
        </p:nvSpPr>
        <p:spPr>
          <a:xfrm>
            <a:off x="584478" y="70087331"/>
            <a:ext cx="69234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the pipeline before making predictions</a:t>
            </a:r>
            <a:endParaRPr lang="en-US" sz="800" dirty="0"/>
          </a:p>
        </p:txBody>
      </p:sp>
      <p:sp>
        <p:nvSpPr>
          <p:cNvPr id="288" name="Shape 279"/>
          <p:cNvSpPr/>
          <p:nvPr/>
        </p:nvSpPr>
        <p:spPr>
          <a:xfrm>
            <a:off x="584478" y="70372724"/>
            <a:ext cx="6923484" cy="324564"/>
          </a:xfrm>
          <a:prstGeom prst="roundRect">
            <a:avLst>
              <a:gd name="adj" fmla="val 48402"/>
            </a:avLst>
          </a:prstGeom>
          <a:solidFill>
            <a:srgbClr val="0D0D3B"/>
          </a:solidFill>
          <a:ln/>
        </p:spPr>
      </p:sp>
      <p:sp>
        <p:nvSpPr>
          <p:cNvPr id="289" name="Shape 280"/>
          <p:cNvSpPr/>
          <p:nvPr/>
        </p:nvSpPr>
        <p:spPr>
          <a:xfrm>
            <a:off x="579358" y="70372724"/>
            <a:ext cx="6933724" cy="324564"/>
          </a:xfrm>
          <a:prstGeom prst="roundRect">
            <a:avLst>
              <a:gd name="adj" fmla="val 4840"/>
            </a:avLst>
          </a:prstGeom>
          <a:solidFill>
            <a:srgbClr val="0D0D3B"/>
          </a:solidFill>
          <a:ln/>
        </p:spPr>
      </p:sp>
      <p:sp>
        <p:nvSpPr>
          <p:cNvPr id="290" name="Text 281"/>
          <p:cNvSpPr/>
          <p:nvPr/>
        </p:nvSpPr>
        <p:spPr>
          <a:xfrm>
            <a:off x="684014" y="70451186"/>
            <a:ext cx="6724412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crew/crew_flow.py</a:t>
            </a:r>
            <a:endParaRPr lang="en-US" sz="800" dirty="0"/>
          </a:p>
        </p:txBody>
      </p:sp>
      <p:sp>
        <p:nvSpPr>
          <p:cNvPr id="291" name="Shape 282"/>
          <p:cNvSpPr/>
          <p:nvPr/>
        </p:nvSpPr>
        <p:spPr>
          <a:xfrm>
            <a:off x="418862" y="70921840"/>
            <a:ext cx="7208996" cy="624126"/>
          </a:xfrm>
          <a:prstGeom prst="roundRect">
            <a:avLst>
              <a:gd name="adj" fmla="val 11721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292" name="Shape 283"/>
          <p:cNvSpPr/>
          <p:nvPr/>
        </p:nvSpPr>
        <p:spPr>
          <a:xfrm>
            <a:off x="403622" y="70921840"/>
            <a:ext cx="60960" cy="624126"/>
          </a:xfrm>
          <a:prstGeom prst="roundRect">
            <a:avLst>
              <a:gd name="adj" fmla="val 257700"/>
            </a:avLst>
          </a:prstGeom>
          <a:solidFill>
            <a:srgbClr val="DD785E"/>
          </a:solidFill>
          <a:ln/>
        </p:spPr>
      </p:sp>
      <p:sp>
        <p:nvSpPr>
          <p:cNvPr id="293" name="Text 284"/>
          <p:cNvSpPr/>
          <p:nvPr/>
        </p:nvSpPr>
        <p:spPr>
          <a:xfrm>
            <a:off x="584478" y="71041736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Key Issues</a:t>
            </a:r>
            <a:endParaRPr lang="en-US" sz="950" dirty="0"/>
          </a:p>
        </p:txBody>
      </p:sp>
      <p:sp>
        <p:nvSpPr>
          <p:cNvPr id="294" name="Text 285"/>
          <p:cNvSpPr/>
          <p:nvPr/>
        </p:nvSpPr>
        <p:spPr>
          <a:xfrm>
            <a:off x="584478" y="71258430"/>
            <a:ext cx="69234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.env file has correct OPENAI_API_KEY</a:t>
            </a:r>
            <a:endParaRPr lang="en-US" sz="800" dirty="0"/>
          </a:p>
        </p:txBody>
      </p:sp>
      <p:sp>
        <p:nvSpPr>
          <p:cNvPr id="295" name="Shape 286"/>
          <p:cNvSpPr/>
          <p:nvPr/>
        </p:nvSpPr>
        <p:spPr>
          <a:xfrm>
            <a:off x="418862" y="71650622"/>
            <a:ext cx="7208996" cy="624126"/>
          </a:xfrm>
          <a:prstGeom prst="roundRect">
            <a:avLst>
              <a:gd name="adj" fmla="val 11721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96" name="Shape 287"/>
          <p:cNvSpPr/>
          <p:nvPr/>
        </p:nvSpPr>
        <p:spPr>
          <a:xfrm>
            <a:off x="403622" y="71650622"/>
            <a:ext cx="60960" cy="624126"/>
          </a:xfrm>
          <a:prstGeom prst="roundRect">
            <a:avLst>
              <a:gd name="adj" fmla="val 257700"/>
            </a:avLst>
          </a:prstGeom>
          <a:solidFill>
            <a:srgbClr val="48A8E2"/>
          </a:solidFill>
          <a:ln/>
        </p:spPr>
      </p:sp>
      <p:sp>
        <p:nvSpPr>
          <p:cNvPr id="297" name="Text 288"/>
          <p:cNvSpPr/>
          <p:nvPr/>
        </p:nvSpPr>
        <p:spPr>
          <a:xfrm>
            <a:off x="584478" y="71770518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Memory Issues</a:t>
            </a:r>
            <a:endParaRPr lang="en-US" sz="950" dirty="0"/>
          </a:p>
        </p:txBody>
      </p:sp>
      <p:sp>
        <p:nvSpPr>
          <p:cNvPr id="298" name="Text 289"/>
          <p:cNvSpPr/>
          <p:nvPr/>
        </p:nvSpPr>
        <p:spPr>
          <a:xfrm>
            <a:off x="584478" y="71987212"/>
            <a:ext cx="69234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large datasets, consider processing in chunks</a:t>
            </a:r>
            <a:endParaRPr lang="en-US" sz="800" dirty="0"/>
          </a:p>
        </p:txBody>
      </p:sp>
      <p:sp>
        <p:nvSpPr>
          <p:cNvPr id="299" name="Text 290"/>
          <p:cNvSpPr/>
          <p:nvPr/>
        </p:nvSpPr>
        <p:spPr>
          <a:xfrm>
            <a:off x="418862" y="72431791"/>
            <a:ext cx="235065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Optimisation</a:t>
            </a:r>
            <a:endParaRPr lang="en-US" sz="1550" dirty="0"/>
          </a:p>
        </p:txBody>
      </p:sp>
      <p:sp>
        <p:nvSpPr>
          <p:cNvPr id="300" name="Text 291"/>
          <p:cNvSpPr/>
          <p:nvPr/>
        </p:nvSpPr>
        <p:spPr>
          <a:xfrm>
            <a:off x="418862" y="7283529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Parallel Processing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Use n_jobs=-1 in sklearn models</a:t>
            </a:r>
            <a:endParaRPr lang="en-US" sz="800" dirty="0"/>
          </a:p>
        </p:txBody>
      </p:sp>
      <p:sp>
        <p:nvSpPr>
          <p:cNvPr id="301" name="Text 292"/>
          <p:cNvSpPr/>
          <p:nvPr/>
        </p:nvSpPr>
        <p:spPr>
          <a:xfrm>
            <a:off x="418862" y="7303948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Sampling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For experimentation, sample large datasets</a:t>
            </a:r>
            <a:endParaRPr lang="en-US" sz="800" dirty="0"/>
          </a:p>
        </p:txBody>
      </p:sp>
      <p:sp>
        <p:nvSpPr>
          <p:cNvPr id="302" name="Text 293"/>
          <p:cNvSpPr/>
          <p:nvPr/>
        </p:nvSpPr>
        <p:spPr>
          <a:xfrm>
            <a:off x="418862" y="7324367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Selection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Remove low-importance features</a:t>
            </a:r>
            <a:endParaRPr lang="en-US" sz="800" dirty="0"/>
          </a:p>
        </p:txBody>
      </p:sp>
      <p:sp>
        <p:nvSpPr>
          <p:cNvPr id="303" name="Text 294"/>
          <p:cNvSpPr/>
          <p:nvPr/>
        </p:nvSpPr>
        <p:spPr>
          <a:xfrm>
            <a:off x="418862" y="7344787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Caching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Reuse trained models when possible</a:t>
            </a:r>
            <a:endParaRPr lang="en-US" sz="800" dirty="0"/>
          </a:p>
        </p:txBody>
      </p:sp>
      <p:sp>
        <p:nvSpPr>
          <p:cNvPr id="304" name="Text 295"/>
          <p:cNvSpPr/>
          <p:nvPr/>
        </p:nvSpPr>
        <p:spPr>
          <a:xfrm>
            <a:off x="418862" y="73772554"/>
            <a:ext cx="213074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Production Deployment</a:t>
            </a:r>
            <a:endParaRPr lang="en-US" sz="1550" dirty="0"/>
          </a:p>
        </p:txBody>
      </p:sp>
      <p:sp>
        <p:nvSpPr>
          <p:cNvPr id="305" name="Text 296"/>
          <p:cNvSpPr/>
          <p:nvPr/>
        </p:nvSpPr>
        <p:spPr>
          <a:xfrm>
            <a:off x="418862" y="74060804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Docker Deployment</a:t>
            </a:r>
            <a:endParaRPr lang="en-US" sz="1150" dirty="0"/>
          </a:p>
        </p:txBody>
      </p:sp>
      <p:sp>
        <p:nvSpPr>
          <p:cNvPr id="306" name="Shape 297"/>
          <p:cNvSpPr/>
          <p:nvPr/>
        </p:nvSpPr>
        <p:spPr>
          <a:xfrm>
            <a:off x="418862" y="74402633"/>
            <a:ext cx="7208996" cy="1162764"/>
          </a:xfrm>
          <a:prstGeom prst="roundRect">
            <a:avLst>
              <a:gd name="adj" fmla="val 13510"/>
            </a:avLst>
          </a:prstGeom>
          <a:solidFill>
            <a:srgbClr val="0D0D3B"/>
          </a:solidFill>
          <a:ln/>
        </p:spPr>
      </p:sp>
      <p:sp>
        <p:nvSpPr>
          <p:cNvPr id="307" name="Shape 298"/>
          <p:cNvSpPr/>
          <p:nvPr/>
        </p:nvSpPr>
        <p:spPr>
          <a:xfrm>
            <a:off x="413742" y="74402633"/>
            <a:ext cx="7219236" cy="1162764"/>
          </a:xfrm>
          <a:prstGeom prst="roundRect">
            <a:avLst>
              <a:gd name="adj" fmla="val 1351"/>
            </a:avLst>
          </a:prstGeom>
          <a:solidFill>
            <a:srgbClr val="0D0D3B"/>
          </a:solidFill>
          <a:ln/>
        </p:spPr>
      </p:sp>
      <p:sp>
        <p:nvSpPr>
          <p:cNvPr id="308" name="Text 299"/>
          <p:cNvSpPr/>
          <p:nvPr/>
        </p:nvSpPr>
        <p:spPr>
          <a:xfrm>
            <a:off x="518398" y="74481095"/>
            <a:ext cx="7009924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python:3.11-slim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WORKDIR /app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 requirements.txt .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 pip install -r requirements.txt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 . .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 ["streamlit", "run", "app/streamlit_app.py"]</a:t>
            </a:r>
            <a:endParaRPr lang="en-US" sz="800" dirty="0"/>
          </a:p>
        </p:txBody>
      </p:sp>
      <p:sp>
        <p:nvSpPr>
          <p:cNvPr id="309" name="Text 300"/>
          <p:cNvSpPr/>
          <p:nvPr/>
        </p:nvSpPr>
        <p:spPr>
          <a:xfrm>
            <a:off x="418862" y="75683150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and run:</a:t>
            </a:r>
            <a:endParaRPr lang="en-US" sz="800" dirty="0"/>
          </a:p>
        </p:txBody>
      </p:sp>
      <p:sp>
        <p:nvSpPr>
          <p:cNvPr id="310" name="Shape 301"/>
          <p:cNvSpPr/>
          <p:nvPr/>
        </p:nvSpPr>
        <p:spPr>
          <a:xfrm>
            <a:off x="418862" y="75968543"/>
            <a:ext cx="7208996" cy="492204"/>
          </a:xfrm>
          <a:prstGeom prst="roundRect">
            <a:avLst>
              <a:gd name="adj" fmla="val 31916"/>
            </a:avLst>
          </a:prstGeom>
          <a:solidFill>
            <a:srgbClr val="0D0D3B"/>
          </a:solidFill>
          <a:ln/>
        </p:spPr>
      </p:sp>
      <p:sp>
        <p:nvSpPr>
          <p:cNvPr id="311" name="Shape 302"/>
          <p:cNvSpPr/>
          <p:nvPr/>
        </p:nvSpPr>
        <p:spPr>
          <a:xfrm>
            <a:off x="413742" y="75968543"/>
            <a:ext cx="7219236" cy="492204"/>
          </a:xfrm>
          <a:prstGeom prst="roundRect">
            <a:avLst>
              <a:gd name="adj" fmla="val 3192"/>
            </a:avLst>
          </a:prstGeom>
          <a:solidFill>
            <a:srgbClr val="0D0D3B"/>
          </a:solidFill>
          <a:ln/>
        </p:spPr>
      </p:sp>
      <p:sp>
        <p:nvSpPr>
          <p:cNvPr id="312" name="Text 303"/>
          <p:cNvSpPr/>
          <p:nvPr/>
        </p:nvSpPr>
        <p:spPr>
          <a:xfrm>
            <a:off x="518398" y="76047005"/>
            <a:ext cx="7009924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retail-ai .</a:t>
            </a:r>
            <a:endParaRPr lang="en-US" sz="800" dirty="0"/>
          </a:p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8501:8501 retail-ai</a:t>
            </a:r>
            <a:endParaRPr lang="en-US" sz="800" dirty="0"/>
          </a:p>
        </p:txBody>
      </p:sp>
      <p:sp>
        <p:nvSpPr>
          <p:cNvPr id="313" name="Text 304"/>
          <p:cNvSpPr/>
          <p:nvPr/>
        </p:nvSpPr>
        <p:spPr>
          <a:xfrm>
            <a:off x="418862" y="76617790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Deployment</a:t>
            </a:r>
            <a:endParaRPr lang="en-US" sz="1150" dirty="0"/>
          </a:p>
        </p:txBody>
      </p:sp>
      <p:sp>
        <p:nvSpPr>
          <p:cNvPr id="314" name="Text 305"/>
          <p:cNvSpPr/>
          <p:nvPr/>
        </p:nvSpPr>
        <p:spPr>
          <a:xfrm>
            <a:off x="418862" y="7695961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Streamlit Cloud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Deploy directly from GitHub</a:t>
            </a:r>
            <a:endParaRPr lang="en-US" sz="800" dirty="0"/>
          </a:p>
        </p:txBody>
      </p:sp>
      <p:sp>
        <p:nvSpPr>
          <p:cNvPr id="315" name="Text 306"/>
          <p:cNvSpPr/>
          <p:nvPr/>
        </p:nvSpPr>
        <p:spPr>
          <a:xfrm>
            <a:off x="418862" y="7716381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AWS/GCP/Azure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Use container services (ECS, Cloud Run, ACI)</a:t>
            </a:r>
            <a:endParaRPr lang="en-US" sz="800" dirty="0"/>
          </a:p>
        </p:txBody>
      </p:sp>
      <p:sp>
        <p:nvSpPr>
          <p:cNvPr id="316" name="Text 307"/>
          <p:cNvSpPr/>
          <p:nvPr/>
        </p:nvSpPr>
        <p:spPr>
          <a:xfrm>
            <a:off x="418862" y="7736800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Heroku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Use Procfile for deployment</a:t>
            </a:r>
            <a:endParaRPr lang="en-US" sz="800" dirty="0"/>
          </a:p>
        </p:txBody>
      </p:sp>
      <p:sp>
        <p:nvSpPr>
          <p:cNvPr id="317" name="Text 308"/>
          <p:cNvSpPr/>
          <p:nvPr/>
        </p:nvSpPr>
        <p:spPr>
          <a:xfrm>
            <a:off x="418862" y="7769268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Contributing</a:t>
            </a:r>
            <a:endParaRPr lang="en-US" sz="1550" dirty="0"/>
          </a:p>
        </p:txBody>
      </p:sp>
      <p:sp>
        <p:nvSpPr>
          <p:cNvPr id="318" name="Text 309"/>
          <p:cNvSpPr/>
          <p:nvPr/>
        </p:nvSpPr>
        <p:spPr>
          <a:xfrm>
            <a:off x="418862" y="7809618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1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Fork the repository</a:t>
            </a:r>
            <a:endParaRPr lang="en-US" sz="800" dirty="0"/>
          </a:p>
        </p:txBody>
      </p:sp>
      <p:sp>
        <p:nvSpPr>
          <p:cNvPr id="319" name="Text 310"/>
          <p:cNvSpPr/>
          <p:nvPr/>
        </p:nvSpPr>
        <p:spPr>
          <a:xfrm>
            <a:off x="418862" y="78300382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2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a feature branch</a:t>
            </a:r>
            <a:endParaRPr lang="en-US" sz="800" dirty="0"/>
          </a:p>
        </p:txBody>
      </p:sp>
      <p:sp>
        <p:nvSpPr>
          <p:cNvPr id="320" name="Text 311"/>
          <p:cNvSpPr/>
          <p:nvPr/>
        </p:nvSpPr>
        <p:spPr>
          <a:xfrm>
            <a:off x="418862" y="7850457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3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Make your changes</a:t>
            </a:r>
            <a:endParaRPr lang="en-US" sz="800" dirty="0"/>
          </a:p>
        </p:txBody>
      </p:sp>
      <p:sp>
        <p:nvSpPr>
          <p:cNvPr id="321" name="Text 312"/>
          <p:cNvSpPr/>
          <p:nvPr/>
        </p:nvSpPr>
        <p:spPr>
          <a:xfrm>
            <a:off x="418862" y="7870876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4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Run tests and linting</a:t>
            </a:r>
            <a:endParaRPr lang="en-US" sz="800" dirty="0"/>
          </a:p>
        </p:txBody>
      </p:sp>
      <p:sp>
        <p:nvSpPr>
          <p:cNvPr id="322" name="Text 313"/>
          <p:cNvSpPr/>
          <p:nvPr/>
        </p:nvSpPr>
        <p:spPr>
          <a:xfrm>
            <a:off x="418862" y="7891295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Font typeface="+mj-lt"/>
              <a:buAutoNum type="arabicPeriod" startAt="5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Submit a pull request</a:t>
            </a:r>
            <a:endParaRPr lang="en-US" sz="800" dirty="0"/>
          </a:p>
        </p:txBody>
      </p:sp>
      <p:sp>
        <p:nvSpPr>
          <p:cNvPr id="323" name="Text 314"/>
          <p:cNvSpPr/>
          <p:nvPr/>
        </p:nvSpPr>
        <p:spPr>
          <a:xfrm>
            <a:off x="418862" y="7923764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License</a:t>
            </a:r>
            <a:endParaRPr lang="en-US" sz="1550" dirty="0"/>
          </a:p>
        </p:txBody>
      </p:sp>
      <p:sp>
        <p:nvSpPr>
          <p:cNvPr id="324" name="Text 315"/>
          <p:cNvSpPr/>
          <p:nvPr/>
        </p:nvSpPr>
        <p:spPr>
          <a:xfrm>
            <a:off x="418862" y="7964114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is licensed under the MIT Licence.</a:t>
            </a:r>
            <a:endParaRPr lang="en-US" sz="800" dirty="0"/>
          </a:p>
        </p:txBody>
      </p:sp>
      <p:sp>
        <p:nvSpPr>
          <p:cNvPr id="325" name="Text 316"/>
          <p:cNvSpPr/>
          <p:nvPr/>
        </p:nvSpPr>
        <p:spPr>
          <a:xfrm>
            <a:off x="418862" y="7996582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Acknowledgements</a:t>
            </a:r>
            <a:endParaRPr lang="en-US" sz="1550" dirty="0"/>
          </a:p>
        </p:txBody>
      </p:sp>
      <p:sp>
        <p:nvSpPr>
          <p:cNvPr id="326" name="Text 317"/>
          <p:cNvSpPr/>
          <p:nvPr/>
        </p:nvSpPr>
        <p:spPr>
          <a:xfrm>
            <a:off x="418862" y="8036933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</a:t>
            </a:r>
            <a:pPr algn="l" indent="0" marL="0">
              <a:lnSpc>
                <a:spcPts val="1300"/>
              </a:lnSpc>
              <a:buNone/>
            </a:pPr>
            <a:r>
              <a:rPr lang="en-US" sz="8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CrewAI</a:t>
            </a:r>
            <a:endParaRPr lang="en-US" sz="800" dirty="0"/>
          </a:p>
        </p:txBody>
      </p:sp>
      <p:sp>
        <p:nvSpPr>
          <p:cNvPr id="327" name="Text 318"/>
          <p:cNvSpPr/>
          <p:nvPr/>
        </p:nvSpPr>
        <p:spPr>
          <a:xfrm>
            <a:off x="418862" y="8057352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</a:t>
            </a:r>
            <a:pPr algn="l" indent="0" marL="0">
              <a:lnSpc>
                <a:spcPts val="1300"/>
              </a:lnSpc>
              <a:buNone/>
            </a:pPr>
            <a:r>
              <a:rPr lang="en-US" sz="8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endParaRPr lang="en-US" sz="800" dirty="0"/>
          </a:p>
        </p:txBody>
      </p:sp>
      <p:sp>
        <p:nvSpPr>
          <p:cNvPr id="328" name="Text 319"/>
          <p:cNvSpPr/>
          <p:nvPr/>
        </p:nvSpPr>
        <p:spPr>
          <a:xfrm>
            <a:off x="418862" y="8077771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 built with </a:t>
            </a:r>
            <a:pPr algn="l" indent="0" marL="0">
              <a:lnSpc>
                <a:spcPts val="1300"/>
              </a:lnSpc>
              <a:buNone/>
            </a:pPr>
            <a:r>
              <a:rPr lang="en-US" sz="8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</a:t>
            </a:r>
            <a:endParaRPr lang="en-US" sz="800" dirty="0"/>
          </a:p>
        </p:txBody>
      </p:sp>
      <p:sp>
        <p:nvSpPr>
          <p:cNvPr id="329" name="Text 320"/>
          <p:cNvSpPr/>
          <p:nvPr/>
        </p:nvSpPr>
        <p:spPr>
          <a:xfrm>
            <a:off x="418862" y="8110239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Support</a:t>
            </a:r>
            <a:endParaRPr lang="en-US" sz="1550" dirty="0"/>
          </a:p>
        </p:txBody>
      </p:sp>
      <p:sp>
        <p:nvSpPr>
          <p:cNvPr id="330" name="Text 321"/>
          <p:cNvSpPr/>
          <p:nvPr/>
        </p:nvSpPr>
        <p:spPr>
          <a:xfrm>
            <a:off x="418862" y="8150590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issues and questions:</a:t>
            </a:r>
            <a:endParaRPr lang="en-US" sz="800" dirty="0"/>
          </a:p>
        </p:txBody>
      </p:sp>
      <p:sp>
        <p:nvSpPr>
          <p:cNvPr id="331" name="Text 322"/>
          <p:cNvSpPr/>
          <p:nvPr/>
        </p:nvSpPr>
        <p:spPr>
          <a:xfrm>
            <a:off x="418862" y="8179129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an issue on GitHub</a:t>
            </a:r>
            <a:endParaRPr lang="en-US" sz="800" dirty="0"/>
          </a:p>
        </p:txBody>
      </p:sp>
      <p:sp>
        <p:nvSpPr>
          <p:cNvPr id="332" name="Text 323"/>
          <p:cNvSpPr/>
          <p:nvPr/>
        </p:nvSpPr>
        <p:spPr>
          <a:xfrm>
            <a:off x="418862" y="8199548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documentation at /docs</a:t>
            </a:r>
            <a:endParaRPr lang="en-US" sz="800" dirty="0"/>
          </a:p>
        </p:txBody>
      </p:sp>
      <p:sp>
        <p:nvSpPr>
          <p:cNvPr id="333" name="Text 324"/>
          <p:cNvSpPr/>
          <p:nvPr/>
        </p:nvSpPr>
        <p:spPr>
          <a:xfrm>
            <a:off x="418862" y="8219967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Review example notebooks in /notebooks</a:t>
            </a:r>
            <a:endParaRPr lang="en-US" sz="800" dirty="0"/>
          </a:p>
        </p:txBody>
      </p:sp>
      <p:sp>
        <p:nvSpPr>
          <p:cNvPr id="334" name="Text 325"/>
          <p:cNvSpPr/>
          <p:nvPr/>
        </p:nvSpPr>
        <p:spPr>
          <a:xfrm>
            <a:off x="418862" y="82524362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Roadmap</a:t>
            </a:r>
            <a:endParaRPr lang="en-US" sz="1550" dirty="0"/>
          </a:p>
        </p:txBody>
      </p:sp>
      <p:sp>
        <p:nvSpPr>
          <p:cNvPr id="335" name="Text 326"/>
          <p:cNvSpPr/>
          <p:nvPr/>
        </p:nvSpPr>
        <p:spPr>
          <a:xfrm>
            <a:off x="418862" y="82927865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more model types (XGBoost, LightGBM)</a:t>
            </a:r>
            <a:endParaRPr lang="en-US" sz="800" dirty="0"/>
          </a:p>
        </p:txBody>
      </p:sp>
      <p:sp>
        <p:nvSpPr>
          <p:cNvPr id="336" name="Text 327"/>
          <p:cNvSpPr/>
          <p:nvPr/>
        </p:nvSpPr>
        <p:spPr>
          <a:xfrm>
            <a:off x="418862" y="8313205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A/B testing framework</a:t>
            </a:r>
            <a:endParaRPr lang="en-US" sz="800" dirty="0"/>
          </a:p>
        </p:txBody>
      </p:sp>
      <p:sp>
        <p:nvSpPr>
          <p:cNvPr id="337" name="Text 328"/>
          <p:cNvSpPr/>
          <p:nvPr/>
        </p:nvSpPr>
        <p:spPr>
          <a:xfrm>
            <a:off x="418862" y="83336249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real-time prediction API</a:t>
            </a:r>
            <a:endParaRPr lang="en-US" sz="800" dirty="0"/>
          </a:p>
        </p:txBody>
      </p:sp>
      <p:sp>
        <p:nvSpPr>
          <p:cNvPr id="338" name="Text 329"/>
          <p:cNvSpPr/>
          <p:nvPr/>
        </p:nvSpPr>
        <p:spPr>
          <a:xfrm>
            <a:off x="418862" y="83540441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Docker Compose setup</a:t>
            </a:r>
            <a:endParaRPr lang="en-US" sz="800" dirty="0"/>
          </a:p>
        </p:txBody>
      </p:sp>
      <p:sp>
        <p:nvSpPr>
          <p:cNvPr id="339" name="Text 330"/>
          <p:cNvSpPr/>
          <p:nvPr/>
        </p:nvSpPr>
        <p:spPr>
          <a:xfrm>
            <a:off x="418862" y="83744633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automated testing pipeline</a:t>
            </a:r>
            <a:endParaRPr lang="en-US" sz="800" dirty="0"/>
          </a:p>
        </p:txBody>
      </p:sp>
      <p:sp>
        <p:nvSpPr>
          <p:cNvPr id="340" name="Text 331"/>
          <p:cNvSpPr/>
          <p:nvPr/>
        </p:nvSpPr>
        <p:spPr>
          <a:xfrm>
            <a:off x="418862" y="83948826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model versioning</a:t>
            </a:r>
            <a:endParaRPr lang="en-US" sz="800" dirty="0"/>
          </a:p>
        </p:txBody>
      </p:sp>
      <p:sp>
        <p:nvSpPr>
          <p:cNvPr id="341" name="Text 332"/>
          <p:cNvSpPr/>
          <p:nvPr/>
        </p:nvSpPr>
        <p:spPr>
          <a:xfrm>
            <a:off x="418862" y="84153018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monitoring and alerting</a:t>
            </a:r>
            <a:endParaRPr lang="en-US" sz="800" dirty="0"/>
          </a:p>
        </p:txBody>
      </p:sp>
      <p:sp>
        <p:nvSpPr>
          <p:cNvPr id="342" name="Text 333"/>
          <p:cNvSpPr/>
          <p:nvPr/>
        </p:nvSpPr>
        <p:spPr>
          <a:xfrm>
            <a:off x="418862" y="84477701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Contact</a:t>
            </a:r>
            <a:endParaRPr lang="en-US" sz="1550" dirty="0"/>
          </a:p>
        </p:txBody>
      </p:sp>
      <p:sp>
        <p:nvSpPr>
          <p:cNvPr id="343" name="Text 334"/>
          <p:cNvSpPr/>
          <p:nvPr/>
        </p:nvSpPr>
        <p:spPr>
          <a:xfrm>
            <a:off x="418862" y="84881204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maintainer: Your Name </a:t>
            </a:r>
            <a:pPr algn="l" indent="0" marL="0">
              <a:lnSpc>
                <a:spcPts val="1300"/>
              </a:lnSpc>
              <a:buNone/>
            </a:pPr>
            <a:r>
              <a:rPr lang="en-US" sz="8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bvaisser@gmail.com</a:t>
            </a:r>
            <a:endParaRPr lang="en-US" sz="800" dirty="0"/>
          </a:p>
        </p:txBody>
      </p:sp>
      <p:sp>
        <p:nvSpPr>
          <p:cNvPr id="344" name="Shape 335"/>
          <p:cNvSpPr/>
          <p:nvPr/>
        </p:nvSpPr>
        <p:spPr>
          <a:xfrm>
            <a:off x="418862" y="85218850"/>
            <a:ext cx="7208996" cy="20598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345" name="Text 336"/>
          <p:cNvSpPr/>
          <p:nvPr/>
        </p:nvSpPr>
        <p:spPr>
          <a:xfrm>
            <a:off x="418862" y="85357097"/>
            <a:ext cx="720899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CrewAI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| </a:t>
            </a:r>
            <a:pPr algn="l" indent="0" marL="0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Version 1.0</a:t>
            </a:r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| Last Updated: 2024</a:t>
            </a: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6452"/>
            <a:ext cx="8585478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Statement: Retail Challenges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171224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retail sector faces multifaceted challenges that impact profitability and customer satisfaction. Addressing these complex issues requires innovative solutions and precise data insights.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7724" y="3076932"/>
            <a:ext cx="6372701" cy="1903333"/>
          </a:xfrm>
          <a:prstGeom prst="roundRect">
            <a:avLst>
              <a:gd name="adj" fmla="val 576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4864" y="3076932"/>
            <a:ext cx="91440" cy="1903333"/>
          </a:xfrm>
          <a:prstGeom prst="roundRect">
            <a:avLst>
              <a:gd name="adj" fmla="val 343600"/>
            </a:avLst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138595" y="3309223"/>
            <a:ext cx="377178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Inefficient Inventory Management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38595" y="3742849"/>
            <a:ext cx="5839539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Struggles with stockouts, overstocking, and inaccurate tracking lead to lost sales, increased holding costs, and operational inefficiencies.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9856" y="3076932"/>
            <a:ext cx="6372820" cy="1903333"/>
          </a:xfrm>
          <a:prstGeom prst="roundRect">
            <a:avLst>
              <a:gd name="adj" fmla="val 576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6996" y="3076932"/>
            <a:ext cx="91440" cy="1903333"/>
          </a:xfrm>
          <a:prstGeom prst="roundRect">
            <a:avLst>
              <a:gd name="adj" fmla="val 343600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720727" y="3309223"/>
            <a:ext cx="379487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Unpredictable Customer Behavior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20727" y="3742849"/>
            <a:ext cx="583965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Difficulty understanding evolving customer preferences and predicting purchasing patterns hinders personalized marketing and retention strategies.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7724" y="5189696"/>
            <a:ext cx="6372701" cy="1903333"/>
          </a:xfrm>
          <a:prstGeom prst="roundRect">
            <a:avLst>
              <a:gd name="adj" fmla="val 576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14864" y="5189696"/>
            <a:ext cx="91440" cy="1903333"/>
          </a:xfrm>
          <a:prstGeom prst="roundRect">
            <a:avLst>
              <a:gd name="adj" fmla="val 343600"/>
            </a:avLst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1138595" y="5421987"/>
            <a:ext cx="353032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Inaccurate Demand Forecasting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138595" y="5855613"/>
            <a:ext cx="5839539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Poor predictions of product demand result in missed sales opportunities, wasted resources, and suboptimal supply chain planning.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9856" y="5189696"/>
            <a:ext cx="6372820" cy="1903333"/>
          </a:xfrm>
          <a:prstGeom prst="roundRect">
            <a:avLst>
              <a:gd name="adj" fmla="val 576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6996" y="5189696"/>
            <a:ext cx="91440" cy="1903333"/>
          </a:xfrm>
          <a:prstGeom prst="roundRect">
            <a:avLst>
              <a:gd name="adj" fmla="val 343600"/>
            </a:avLst>
          </a:prstGeom>
          <a:solidFill>
            <a:srgbClr val="48A8E2"/>
          </a:solidFill>
          <a:ln/>
        </p:spPr>
      </p:sp>
      <p:sp>
        <p:nvSpPr>
          <p:cNvPr id="18" name="Text 16"/>
          <p:cNvSpPr/>
          <p:nvPr/>
        </p:nvSpPr>
        <p:spPr>
          <a:xfrm>
            <a:off x="7720727" y="5421987"/>
            <a:ext cx="334017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Suboptimal Pricing Strategies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720727" y="5855613"/>
            <a:ext cx="5839658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Determining the right price to maximize revenue and remain competitive is a constant challenge in fast-changing market conditions.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Architecture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18862" y="805339"/>
            <a:ext cx="1379267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leverages a multi-agent framework orchestrating a sophisticated data pipeline to tackle retail challenges. This architecture ensures efficient data processing, robust model building, and comprehensive evaluation.</a:t>
            </a:r>
            <a:endParaRPr lang="en-US" sz="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1090732"/>
            <a:ext cx="13792676" cy="76423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11774" y="4367736"/>
            <a:ext cx="2868468" cy="358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CrewAI Orchestration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989761" y="4834455"/>
            <a:ext cx="2912494" cy="60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Coordinates data flow and agent tasks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461794" y="4489654"/>
            <a:ext cx="2868469" cy="358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Scientist Agent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216264" y="4956373"/>
            <a:ext cx="3359528" cy="60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Builds features and trains models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202773" y="6440348"/>
            <a:ext cx="3017267" cy="358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Evaluator Agent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31748" y="6907067"/>
            <a:ext cx="3359528" cy="60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Validates performance and metrics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656580" y="1902276"/>
            <a:ext cx="2868468" cy="358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Analyst Agent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411050" y="2368995"/>
            <a:ext cx="3359528" cy="609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Ingests and cleans raw retail data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18862" y="8890159"/>
            <a:ext cx="223432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Components &amp; Collaboration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418862" y="9389031"/>
            <a:ext cx="6843951" cy="933688"/>
          </a:xfrm>
          <a:prstGeom prst="roundRect">
            <a:avLst>
              <a:gd name="adj" fmla="val 7835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18862" y="9373791"/>
            <a:ext cx="6843951" cy="60960"/>
          </a:xfrm>
          <a:prstGeom prst="roundRect">
            <a:avLst>
              <a:gd name="adj" fmla="val 257700"/>
            </a:avLst>
          </a:prstGeom>
          <a:solidFill>
            <a:srgbClr val="F2B42D"/>
          </a:solidFill>
          <a:ln/>
        </p:spPr>
      </p:sp>
      <p:sp>
        <p:nvSpPr>
          <p:cNvPr id="16" name="Shape 13"/>
          <p:cNvSpPr/>
          <p:nvPr/>
        </p:nvSpPr>
        <p:spPr>
          <a:xfrm>
            <a:off x="3683794" y="9231987"/>
            <a:ext cx="314087" cy="314087"/>
          </a:xfrm>
          <a:prstGeom prst="roundRect">
            <a:avLst>
              <a:gd name="adj" fmla="val 291130"/>
            </a:avLst>
          </a:prstGeom>
          <a:solidFill>
            <a:srgbClr val="F2B42D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7972" y="9326166"/>
            <a:ext cx="125611" cy="12561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38758" y="9650849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CrewAI Orchestration</a:t>
            </a:r>
            <a:endParaRPr lang="en-US" sz="950" dirty="0"/>
          </a:p>
        </p:txBody>
      </p:sp>
      <p:sp>
        <p:nvSpPr>
          <p:cNvPr id="19" name="Text 15"/>
          <p:cNvSpPr/>
          <p:nvPr/>
        </p:nvSpPr>
        <p:spPr>
          <a:xfrm>
            <a:off x="538758" y="9867543"/>
            <a:ext cx="6604159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engine that coordinates the agents, assigns tasks, manages workflows, and ensures seamless interaction across the pipeline stages.</a:t>
            </a:r>
            <a:endParaRPr lang="en-US" sz="800" dirty="0"/>
          </a:p>
        </p:txBody>
      </p:sp>
      <p:sp>
        <p:nvSpPr>
          <p:cNvPr id="20" name="Shape 16"/>
          <p:cNvSpPr/>
          <p:nvPr/>
        </p:nvSpPr>
        <p:spPr>
          <a:xfrm>
            <a:off x="7367468" y="9389031"/>
            <a:ext cx="6844070" cy="933688"/>
          </a:xfrm>
          <a:prstGeom prst="roundRect">
            <a:avLst>
              <a:gd name="adj" fmla="val 7835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7367468" y="9373791"/>
            <a:ext cx="6844070" cy="60960"/>
          </a:xfrm>
          <a:prstGeom prst="roundRect">
            <a:avLst>
              <a:gd name="adj" fmla="val 257700"/>
            </a:avLst>
          </a:prstGeom>
          <a:solidFill>
            <a:srgbClr val="D7425E"/>
          </a:solidFill>
          <a:ln/>
        </p:spPr>
      </p:sp>
      <p:sp>
        <p:nvSpPr>
          <p:cNvPr id="22" name="Shape 18"/>
          <p:cNvSpPr/>
          <p:nvPr/>
        </p:nvSpPr>
        <p:spPr>
          <a:xfrm>
            <a:off x="10632400" y="9231987"/>
            <a:ext cx="314087" cy="314087"/>
          </a:xfrm>
          <a:prstGeom prst="roundRect">
            <a:avLst>
              <a:gd name="adj" fmla="val 291130"/>
            </a:avLst>
          </a:prstGeom>
          <a:solidFill>
            <a:srgbClr val="F2B42D"/>
          </a:solidFill>
          <a:ln/>
        </p:spPr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579" y="9326166"/>
            <a:ext cx="125611" cy="125611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487364" y="9650849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Analyst Agent</a:t>
            </a:r>
            <a:endParaRPr lang="en-US" sz="950" dirty="0"/>
          </a:p>
        </p:txBody>
      </p:sp>
      <p:sp>
        <p:nvSpPr>
          <p:cNvPr id="25" name="Text 20"/>
          <p:cNvSpPr/>
          <p:nvPr/>
        </p:nvSpPr>
        <p:spPr>
          <a:xfrm>
            <a:off x="7487364" y="9867543"/>
            <a:ext cx="6604278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Responsible for data ingestion, cleaning, and exploratory data analysis (EDA). It prepares high-quality datasets for downstream processes and identifies initial insights.</a:t>
            </a:r>
            <a:endParaRPr lang="en-US" sz="800" dirty="0"/>
          </a:p>
        </p:txBody>
      </p:sp>
      <p:sp>
        <p:nvSpPr>
          <p:cNvPr id="26" name="Shape 21"/>
          <p:cNvSpPr/>
          <p:nvPr/>
        </p:nvSpPr>
        <p:spPr>
          <a:xfrm>
            <a:off x="418862" y="10584418"/>
            <a:ext cx="6843951" cy="933688"/>
          </a:xfrm>
          <a:prstGeom prst="roundRect">
            <a:avLst>
              <a:gd name="adj" fmla="val 7835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27" name="Shape 22"/>
          <p:cNvSpPr/>
          <p:nvPr/>
        </p:nvSpPr>
        <p:spPr>
          <a:xfrm>
            <a:off x="418862" y="10569178"/>
            <a:ext cx="6843951" cy="60960"/>
          </a:xfrm>
          <a:prstGeom prst="roundRect">
            <a:avLst>
              <a:gd name="adj" fmla="val 257700"/>
            </a:avLst>
          </a:prstGeom>
          <a:solidFill>
            <a:srgbClr val="DD785E"/>
          </a:solidFill>
          <a:ln/>
        </p:spPr>
      </p:sp>
      <p:sp>
        <p:nvSpPr>
          <p:cNvPr id="28" name="Shape 23"/>
          <p:cNvSpPr/>
          <p:nvPr/>
        </p:nvSpPr>
        <p:spPr>
          <a:xfrm>
            <a:off x="3683794" y="10427375"/>
            <a:ext cx="314087" cy="314087"/>
          </a:xfrm>
          <a:prstGeom prst="roundRect">
            <a:avLst>
              <a:gd name="adj" fmla="val 291130"/>
            </a:avLst>
          </a:prstGeom>
          <a:solidFill>
            <a:srgbClr val="F2B42D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7972" y="10521553"/>
            <a:ext cx="125611" cy="125611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538758" y="10846237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Scientist Agent</a:t>
            </a:r>
            <a:endParaRPr lang="en-US" sz="950" dirty="0"/>
          </a:p>
        </p:txBody>
      </p:sp>
      <p:sp>
        <p:nvSpPr>
          <p:cNvPr id="31" name="Text 25"/>
          <p:cNvSpPr/>
          <p:nvPr/>
        </p:nvSpPr>
        <p:spPr>
          <a:xfrm>
            <a:off x="538758" y="11062930"/>
            <a:ext cx="6604159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Focuses on feature engineering, model selection, training, and optimization. It builds robust machine learning models tailored for retail predictions.</a:t>
            </a:r>
            <a:endParaRPr lang="en-US" sz="800" dirty="0"/>
          </a:p>
        </p:txBody>
      </p:sp>
      <p:sp>
        <p:nvSpPr>
          <p:cNvPr id="32" name="Shape 26"/>
          <p:cNvSpPr/>
          <p:nvPr/>
        </p:nvSpPr>
        <p:spPr>
          <a:xfrm>
            <a:off x="7367468" y="10584418"/>
            <a:ext cx="6844070" cy="933688"/>
          </a:xfrm>
          <a:prstGeom prst="roundRect">
            <a:avLst>
              <a:gd name="adj" fmla="val 7835"/>
            </a:avLst>
          </a:prstGeom>
          <a:solidFill>
            <a:srgbClr val="00002E">
              <a:alpha val="75000"/>
            </a:srgbClr>
          </a:solidFill>
          <a:ln/>
        </p:spPr>
      </p:sp>
      <p:sp>
        <p:nvSpPr>
          <p:cNvPr id="33" name="Shape 27"/>
          <p:cNvSpPr/>
          <p:nvPr/>
        </p:nvSpPr>
        <p:spPr>
          <a:xfrm>
            <a:off x="7367468" y="10569178"/>
            <a:ext cx="6844070" cy="60960"/>
          </a:xfrm>
          <a:prstGeom prst="roundRect">
            <a:avLst>
              <a:gd name="adj" fmla="val 257700"/>
            </a:avLst>
          </a:prstGeom>
          <a:solidFill>
            <a:srgbClr val="48A8E2"/>
          </a:solidFill>
          <a:ln/>
        </p:spPr>
      </p:sp>
      <p:sp>
        <p:nvSpPr>
          <p:cNvPr id="34" name="Shape 28"/>
          <p:cNvSpPr/>
          <p:nvPr/>
        </p:nvSpPr>
        <p:spPr>
          <a:xfrm>
            <a:off x="10632400" y="10427375"/>
            <a:ext cx="314087" cy="314087"/>
          </a:xfrm>
          <a:prstGeom prst="roundRect">
            <a:avLst>
              <a:gd name="adj" fmla="val 291130"/>
            </a:avLst>
          </a:prstGeom>
          <a:solidFill>
            <a:srgbClr val="F2B42D"/>
          </a:solidFill>
          <a:ln/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26579" y="10521553"/>
            <a:ext cx="125611" cy="125611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7487364" y="10846237"/>
            <a:ext cx="1296114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Evaluator Agent</a:t>
            </a:r>
            <a:endParaRPr lang="en-US" sz="950" dirty="0"/>
          </a:p>
        </p:txBody>
      </p:sp>
      <p:sp>
        <p:nvSpPr>
          <p:cNvPr id="37" name="Text 30"/>
          <p:cNvSpPr/>
          <p:nvPr/>
        </p:nvSpPr>
        <p:spPr>
          <a:xfrm>
            <a:off x="7487364" y="11062930"/>
            <a:ext cx="6604278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Generates comprehensive evaluation reports, assessing model performance, validating insights, and ensuring the reliability and interpretability of predictions.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651153"/>
            <a:ext cx="8127444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Pipeline: From Raw Data to Insights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35568" y="1559838"/>
            <a:ext cx="1315926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orchestrates a comprehensive data pipeline, transforming raw retail data into actionable intelligence through a series of structured and automated stages.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568" y="2060972"/>
            <a:ext cx="919520" cy="11034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38920" y="2244804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Ingestion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838920" y="2625447"/>
            <a:ext cx="120559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Gathering raw transactional, customer, and product data from diverse sources, ensuring efficient loading and accessibility.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8" y="3164443"/>
            <a:ext cx="919520" cy="11034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38920" y="3348276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838920" y="3728918"/>
            <a:ext cx="120559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Processing raw data to handle missing values, correct inconsistencies, remove outliers, and standardize formats for quality.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8" y="4267914"/>
            <a:ext cx="919520" cy="11034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38920" y="4451747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38920" y="4832390"/>
            <a:ext cx="120559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cleaned data into relevant features that enhance predictive power for machine learning models.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68" y="5371386"/>
            <a:ext cx="919520" cy="11034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38920" y="5555218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Training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838920" y="5935861"/>
            <a:ext cx="120559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and optimizing machine learning models using engineered features to predict retail trends and customer behavior.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68" y="6474857"/>
            <a:ext cx="919520" cy="11034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38920" y="6658689"/>
            <a:ext cx="2163604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838920" y="7039332"/>
            <a:ext cx="120559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Rigorously assessing model performance, validating predictions, and generating reports to ensure reliability and interpretability.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560903"/>
            <a:ext cx="5976699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 &amp; Capabilities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15816" y="1568648"/>
            <a:ext cx="12998768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AI-powered solution offers a suite of core capabilities designed to address critical retail challenges and drive business growth.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15816" y="2124313"/>
            <a:ext cx="4196953" cy="2996684"/>
          </a:xfrm>
          <a:prstGeom prst="roundRect">
            <a:avLst>
              <a:gd name="adj" fmla="val 1021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42630" y="2351127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F2B42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0866" y="2519363"/>
            <a:ext cx="275273" cy="2752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2630" y="3166943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Demand Forecasting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42630" y="3589258"/>
            <a:ext cx="374332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historical data and advanced algorithms to predict future product demand, minimizing stockouts and overstocking.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16723" y="2124313"/>
            <a:ext cx="4196953" cy="2996684"/>
          </a:xfrm>
          <a:prstGeom prst="roundRect">
            <a:avLst>
              <a:gd name="adj" fmla="val 1021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43538" y="2351127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D7425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1773" y="2519363"/>
            <a:ext cx="275273" cy="2752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538" y="3166943"/>
            <a:ext cx="265568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443538" y="3589258"/>
            <a:ext cx="3743325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distinct customer groups to tailor marketing strategies, personalize offers, and enhance retention.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17631" y="2124313"/>
            <a:ext cx="4196953" cy="2996684"/>
          </a:xfrm>
          <a:prstGeom prst="roundRect">
            <a:avLst>
              <a:gd name="adj" fmla="val 1021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44445" y="2351127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DD785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2680" y="2519363"/>
            <a:ext cx="275273" cy="2752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4445" y="3166943"/>
            <a:ext cx="24999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Inventory Optimization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844445" y="3589258"/>
            <a:ext cx="3743325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 optimal stock levels, reduce carrying costs, and improve product availability across all channels.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815816" y="5324951"/>
            <a:ext cx="6397347" cy="2344222"/>
          </a:xfrm>
          <a:prstGeom prst="roundRect">
            <a:avLst>
              <a:gd name="adj" fmla="val 1305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042630" y="5551765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48A8E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866" y="5720001"/>
            <a:ext cx="275273" cy="27527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42630" y="6367582"/>
            <a:ext cx="363926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Price Recommendations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1042630" y="6789896"/>
            <a:ext cx="5943719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market trends and competitor data to suggest optimal pricing strategies for maximum revenue and competitiveness.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417118" y="5324951"/>
            <a:ext cx="6397466" cy="2344222"/>
          </a:xfrm>
          <a:prstGeom prst="roundRect">
            <a:avLst>
              <a:gd name="adj" fmla="val 13052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43932" y="5551765"/>
            <a:ext cx="611862" cy="611862"/>
          </a:xfrm>
          <a:prstGeom prst="roundRect">
            <a:avLst>
              <a:gd name="adj" fmla="val 14943052"/>
            </a:avLst>
          </a:prstGeom>
          <a:solidFill>
            <a:srgbClr val="59ABA9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2167" y="5720001"/>
            <a:ext cx="275273" cy="27527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43932" y="6367582"/>
            <a:ext cx="239970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Anomaly Detection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7643932" y="6789896"/>
            <a:ext cx="5943838" cy="65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Proactively detect unusual patterns in sales, inventory, or customer behavior to prevent fraud and identify emerging issues.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2076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37724" y="2406848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solution is built upon a robust and scalable technology stack, leveraging leading tools and frameworks to ensure high performance, flexibility, and ease of deployment.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3312557"/>
            <a:ext cx="523637" cy="523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3179" y="343685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Ecosystem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623179" y="3870484"/>
            <a:ext cx="55610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core language for development, utilizing its rich scientific computing libraries for data manipulation and machine learning.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6050" y="3312557"/>
            <a:ext cx="523637" cy="523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31505" y="343685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CrewAI Framework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231505" y="3870484"/>
            <a:ext cx="55611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Powering the multi-agent orchestration, CrewAI enables seamless collaboration and task management between specialized AI agents.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724" y="5294471"/>
            <a:ext cx="523637" cy="523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23179" y="541877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ML &amp; Data Libraries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623179" y="5852398"/>
            <a:ext cx="55610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Scikit-learn, Pandas, and NumPy for advanced data processing, feature engineering, and predictive model development.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6050" y="5294471"/>
            <a:ext cx="523637" cy="5236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31505" y="541877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 &amp; Infra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231505" y="5852398"/>
            <a:ext cx="556117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Containerized with Docker for consistent environments and deployed on scalable cloud platforms for flexible, global access.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706" y="480536"/>
            <a:ext cx="4104680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&amp; Impact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97706" y="1342549"/>
            <a:ext cx="13234987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AI-powered solution delivers tangible benefits, transforming retail operations and driving significant improvements across key performance indicators.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97706" y="1817846"/>
            <a:ext cx="13234987" cy="1046678"/>
          </a:xfrm>
          <a:prstGeom prst="roundRect">
            <a:avLst>
              <a:gd name="adj" fmla="val 2500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0566" y="1840706"/>
            <a:ext cx="697706" cy="1000958"/>
          </a:xfrm>
          <a:prstGeom prst="roundRect">
            <a:avLst>
              <a:gd name="adj" fmla="val 33573"/>
            </a:avLst>
          </a:prstGeom>
          <a:solidFill>
            <a:srgbClr val="00002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0950" y="2210395"/>
            <a:ext cx="261580" cy="2615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92699" y="2015133"/>
            <a:ext cx="262247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Improved Forecast 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592699" y="2376368"/>
            <a:ext cx="1214270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uncertainty and minimizes stockouts and overstocking by up to 20%.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97706" y="3038951"/>
            <a:ext cx="13234987" cy="1046678"/>
          </a:xfrm>
          <a:prstGeom prst="roundRect">
            <a:avLst>
              <a:gd name="adj" fmla="val 2500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20566" y="3061811"/>
            <a:ext cx="697706" cy="1000958"/>
          </a:xfrm>
          <a:prstGeom prst="roundRect">
            <a:avLst>
              <a:gd name="adj" fmla="val 33573"/>
            </a:avLst>
          </a:prstGeom>
          <a:solidFill>
            <a:srgbClr val="00002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950" y="3431500"/>
            <a:ext cx="261580" cy="2615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592699" y="3236238"/>
            <a:ext cx="23223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Reduced Inventory Costs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592699" y="3597473"/>
            <a:ext cx="1214270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Optimizes stock levels, leading to lower carrying and operational expenses by an average of 15%.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97706" y="4260056"/>
            <a:ext cx="13234987" cy="1046678"/>
          </a:xfrm>
          <a:prstGeom prst="roundRect">
            <a:avLst>
              <a:gd name="adj" fmla="val 2500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20566" y="4282916"/>
            <a:ext cx="697706" cy="1000958"/>
          </a:xfrm>
          <a:prstGeom prst="roundRect">
            <a:avLst>
              <a:gd name="adj" fmla="val 33573"/>
            </a:avLst>
          </a:prstGeom>
          <a:solidFill>
            <a:srgbClr val="00002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50" y="4652605"/>
            <a:ext cx="261580" cy="2615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92699" y="4457343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Increased Revenue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592699" y="4818578"/>
            <a:ext cx="1214270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Boosts sales through better product availability and dynamic pricing strategies, potentially increasing revenue by 10-12%.</a:t>
            </a:r>
            <a:endParaRPr lang="en-US" sz="1350" dirty="0"/>
          </a:p>
        </p:txBody>
      </p:sp>
      <p:sp>
        <p:nvSpPr>
          <p:cNvPr id="19" name="Shape 14"/>
          <p:cNvSpPr/>
          <p:nvPr/>
        </p:nvSpPr>
        <p:spPr>
          <a:xfrm>
            <a:off x="697706" y="5481161"/>
            <a:ext cx="13234987" cy="1046678"/>
          </a:xfrm>
          <a:prstGeom prst="roundRect">
            <a:avLst>
              <a:gd name="adj" fmla="val 2500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20566" y="5504021"/>
            <a:ext cx="697706" cy="1000958"/>
          </a:xfrm>
          <a:prstGeom prst="roundRect">
            <a:avLst>
              <a:gd name="adj" fmla="val 33573"/>
            </a:avLst>
          </a:prstGeom>
          <a:solidFill>
            <a:srgbClr val="00002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950" y="5873710"/>
            <a:ext cx="261580" cy="26158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592699" y="5678448"/>
            <a:ext cx="266080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Customer Insights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592699" y="6039683"/>
            <a:ext cx="1214270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deeper understanding of customer behavior, enabling personalized marketing and improving retention rates.</a:t>
            </a:r>
            <a:endParaRPr lang="en-US" sz="1350" dirty="0"/>
          </a:p>
        </p:txBody>
      </p:sp>
      <p:sp>
        <p:nvSpPr>
          <p:cNvPr id="24" name="Shape 18"/>
          <p:cNvSpPr/>
          <p:nvPr/>
        </p:nvSpPr>
        <p:spPr>
          <a:xfrm>
            <a:off x="697706" y="6702266"/>
            <a:ext cx="13234987" cy="1046678"/>
          </a:xfrm>
          <a:prstGeom prst="roundRect">
            <a:avLst>
              <a:gd name="adj" fmla="val 2500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20566" y="6725126"/>
            <a:ext cx="697706" cy="1000958"/>
          </a:xfrm>
          <a:prstGeom prst="roundRect">
            <a:avLst>
              <a:gd name="adj" fmla="val 33573"/>
            </a:avLst>
          </a:prstGeom>
          <a:solidFill>
            <a:srgbClr val="00002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950" y="7094815"/>
            <a:ext cx="261580" cy="26158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92699" y="6899553"/>
            <a:ext cx="219634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Faster Decision-Making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1592699" y="7260788"/>
            <a:ext cx="12142708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Empowers stakeholders with real-time data and predictive analytics for agile, informed business choices.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2025-12-19T08:18:09Z</dcterms:created>
  <dcterms:modified xsi:type="dcterms:W3CDTF">2025-12-19T08:18:09Z</dcterms:modified>
</cp:coreProperties>
</file>